
<file path=[Content_Types].xml><?xml version="1.0" encoding="utf-8"?>
<Types xmlns="http://schemas.openxmlformats.org/package/2006/content-types">
  <Default Extension="png" ContentType="image/png"/>
  <Default Extension="tmp"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1"/>
  </p:notesMasterIdLst>
  <p:sldIdLst>
    <p:sldId id="261" r:id="rId2"/>
    <p:sldId id="263" r:id="rId3"/>
    <p:sldId id="264" r:id="rId4"/>
    <p:sldId id="265" r:id="rId5"/>
    <p:sldId id="287" r:id="rId6"/>
    <p:sldId id="266" r:id="rId7"/>
    <p:sldId id="267" r:id="rId8"/>
    <p:sldId id="268" r:id="rId9"/>
    <p:sldId id="269" r:id="rId10"/>
    <p:sldId id="290" r:id="rId11"/>
    <p:sldId id="270" r:id="rId12"/>
    <p:sldId id="271" r:id="rId13"/>
    <p:sldId id="272" r:id="rId14"/>
    <p:sldId id="273" r:id="rId15"/>
    <p:sldId id="288" r:id="rId16"/>
    <p:sldId id="274" r:id="rId17"/>
    <p:sldId id="275" r:id="rId18"/>
    <p:sldId id="276" r:id="rId19"/>
    <p:sldId id="277" r:id="rId20"/>
    <p:sldId id="278" r:id="rId21"/>
    <p:sldId id="279" r:id="rId22"/>
    <p:sldId id="280" r:id="rId23"/>
    <p:sldId id="281" r:id="rId24"/>
    <p:sldId id="282" r:id="rId25"/>
    <p:sldId id="286" r:id="rId26"/>
    <p:sldId id="289" r:id="rId27"/>
    <p:sldId id="283" r:id="rId28"/>
    <p:sldId id="284" r:id="rId29"/>
    <p:sldId id="285"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6D05"/>
    <a:srgbClr val="005C6E"/>
    <a:srgbClr val="89A400"/>
    <a:srgbClr val="FFB000"/>
    <a:srgbClr val="1F3767"/>
    <a:srgbClr val="000000"/>
    <a:srgbClr val="AFD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725"/>
  </p:normalViewPr>
  <p:slideViewPr>
    <p:cSldViewPr>
      <p:cViewPr varScale="1">
        <p:scale>
          <a:sx n="106" d="100"/>
          <a:sy n="106" d="100"/>
        </p:scale>
        <p:origin x="708" y="114"/>
      </p:cViewPr>
      <p:guideLst>
        <p:guide orient="horz" pos="2160"/>
        <p:guide pos="3840"/>
      </p:guideLst>
    </p:cSldViewPr>
  </p:slideViewPr>
  <p:notesTextViewPr>
    <p:cViewPr>
      <p:scale>
        <a:sx n="100" d="100"/>
        <a:sy n="100" d="100"/>
      </p:scale>
      <p:origin x="0" y="0"/>
    </p:cViewPr>
  </p:notesTextViewPr>
  <p:notesViewPr>
    <p:cSldViewPr>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430CF-F10F-414A-81C6-620D38E93A77}" type="datetimeFigureOut">
              <a:rPr lang="fi-FI" smtClean="0"/>
              <a:pPr/>
              <a:t>30.10.2017</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8DEA5-4E75-4E17-A442-500B7E8C18C7}" type="slidenum">
              <a:rPr lang="fi-FI" smtClean="0"/>
              <a:pPr/>
              <a:t>‹#›</a:t>
            </a:fld>
            <a:endParaRPr lang="fi-FI"/>
          </a:p>
        </p:txBody>
      </p:sp>
    </p:spTree>
    <p:extLst>
      <p:ext uri="{BB962C8B-B14F-4D97-AF65-F5344CB8AC3E}">
        <p14:creationId xmlns:p14="http://schemas.microsoft.com/office/powerpoint/2010/main" val="308336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8DEA5-4E75-4E17-A442-500B7E8C18C7}" type="slidenum">
              <a:rPr lang="fi-FI" smtClean="0"/>
              <a:pPr/>
              <a:t>1</a:t>
            </a:fld>
            <a:endParaRPr lang="fi-FI"/>
          </a:p>
        </p:txBody>
      </p:sp>
    </p:spTree>
    <p:extLst>
      <p:ext uri="{BB962C8B-B14F-4D97-AF65-F5344CB8AC3E}">
        <p14:creationId xmlns:p14="http://schemas.microsoft.com/office/powerpoint/2010/main" val="201401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9375" y="739775"/>
            <a:ext cx="6577013" cy="3700463"/>
          </a:xfrm>
        </p:spPr>
      </p:sp>
      <p:sp>
        <p:nvSpPr>
          <p:cNvPr id="3" name="Huomautusten paikkamerkki 2"/>
          <p:cNvSpPr>
            <a:spLocks noGrp="1"/>
          </p:cNvSpPr>
          <p:nvPr>
            <p:ph type="body" idx="1"/>
          </p:nvPr>
        </p:nvSpPr>
        <p:spPr/>
        <p:txBody>
          <a:bodyPr/>
          <a:lstStyle/>
          <a:p>
            <a:r>
              <a:rPr lang="ru-RU" dirty="0"/>
              <a:t>Вертикальная и горизонтальная интеграция услуг</a:t>
            </a:r>
            <a:r>
              <a:rPr lang="fi-FI" dirty="0"/>
              <a:t> , </a:t>
            </a:r>
            <a:r>
              <a:rPr lang="en-US" dirty="0"/>
              <a:t>Each county will provide the necessary healthcare and social services itself or together with other counties, or may use the services of the private sector or the third sector</a:t>
            </a:r>
          </a:p>
          <a:p>
            <a:r>
              <a:rPr lang="en-US" dirty="0"/>
              <a:t>Indicators for efficiency and quality of services will be created</a:t>
            </a:r>
          </a:p>
          <a:p>
            <a:r>
              <a:rPr lang="en-US" dirty="0"/>
              <a:t>Wider freedom of choice for customers</a:t>
            </a:r>
          </a:p>
          <a:p>
            <a:r>
              <a:rPr lang="en-US" dirty="0"/>
              <a:t>The operation of the counties start on 1 January 2020</a:t>
            </a:r>
          </a:p>
          <a:p>
            <a:endParaRPr lang="fi-FI" dirty="0"/>
          </a:p>
        </p:txBody>
      </p:sp>
      <p:sp>
        <p:nvSpPr>
          <p:cNvPr id="4" name="Päivämäärän paikkamerkki 3"/>
          <p:cNvSpPr>
            <a:spLocks noGrp="1"/>
          </p:cNvSpPr>
          <p:nvPr>
            <p:ph type="dt" idx="10"/>
          </p:nvPr>
        </p:nvSpPr>
        <p:spPr/>
        <p:txBody>
          <a:bodyPr/>
          <a:lstStyle/>
          <a:p>
            <a:fld id="{EEA67CB7-7E5A-9647-B72D-6AB0E9D5FFC4}" type="datetime1">
              <a:rPr lang="en-US" smtClean="0">
                <a:solidFill>
                  <a:prstClr val="black"/>
                </a:solidFill>
              </a:rPr>
              <a:pPr/>
              <a:t>10/30/2017</a:t>
            </a:fld>
            <a:endParaRPr lang="en-GB">
              <a:solidFill>
                <a:prstClr val="black"/>
              </a:solidFill>
            </a:endParaRPr>
          </a:p>
        </p:txBody>
      </p:sp>
      <p:sp>
        <p:nvSpPr>
          <p:cNvPr id="5" name="Dian numeron paikkamerkki 4"/>
          <p:cNvSpPr>
            <a:spLocks noGrp="1"/>
          </p:cNvSpPr>
          <p:nvPr>
            <p:ph type="sldNum" sz="quarter" idx="11"/>
          </p:nvPr>
        </p:nvSpPr>
        <p:spPr/>
        <p:txBody>
          <a:bodyPr/>
          <a:lstStyle/>
          <a:p>
            <a:fld id="{62E38782-EB68-48A3-896C-F17BDF445E7F}" type="slidenum">
              <a:rPr lang="fi-FI"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25174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not necessarily mean that decisions and solutions are what a child or his parents want</a:t>
            </a:r>
          </a:p>
          <a:p>
            <a:endParaRPr lang="fi-FI" dirty="0"/>
          </a:p>
        </p:txBody>
      </p:sp>
      <p:sp>
        <p:nvSpPr>
          <p:cNvPr id="4" name="Dian numeron paikkamerkki 3"/>
          <p:cNvSpPr>
            <a:spLocks noGrp="1"/>
          </p:cNvSpPr>
          <p:nvPr>
            <p:ph type="sldNum" sz="quarter" idx="10"/>
          </p:nvPr>
        </p:nvSpPr>
        <p:spPr/>
        <p:txBody>
          <a:bodyPr/>
          <a:lstStyle/>
          <a:p>
            <a:fld id="{93E8DEA5-4E75-4E17-A442-500B7E8C18C7}" type="slidenum">
              <a:rPr lang="fi-FI" smtClean="0"/>
              <a:pPr/>
              <a:t>19</a:t>
            </a:fld>
            <a:endParaRPr lang="fi-FI"/>
          </a:p>
        </p:txBody>
      </p:sp>
    </p:spTree>
    <p:extLst>
      <p:ext uri="{BB962C8B-B14F-4D97-AF65-F5344CB8AC3E}">
        <p14:creationId xmlns:p14="http://schemas.microsoft.com/office/powerpoint/2010/main" val="196428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26F6884-7D4C-4E86-B51C-941219496559}"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prstClr val="black"/>
              </a:solidFill>
              <a:effectLst/>
              <a:uLnTx/>
              <a:uFillTx/>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470226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839418" y="634698"/>
            <a:ext cx="10546182" cy="1763142"/>
          </a:xfrm>
        </p:spPr>
        <p:txBody>
          <a:bodyPr>
            <a:noAutofit/>
          </a:bodyPr>
          <a:lstStyle>
            <a:lvl1pPr algn="r">
              <a:defRPr sz="4400">
                <a:solidFill>
                  <a:schemeClr val="bg1"/>
                </a:solidFill>
              </a:defRPr>
            </a:lvl1pPr>
          </a:lstStyle>
          <a:p>
            <a:r>
              <a:rPr lang="fi-FI"/>
              <a:t>Muokkaa perustyyl. napsautt.</a:t>
            </a:r>
            <a:endParaRPr lang="fi-FI" dirty="0"/>
          </a:p>
        </p:txBody>
      </p:sp>
      <p:sp>
        <p:nvSpPr>
          <p:cNvPr id="13" name="Subtitle 2"/>
          <p:cNvSpPr>
            <a:spLocks noGrp="1"/>
          </p:cNvSpPr>
          <p:nvPr>
            <p:ph type="subTitle" idx="1"/>
          </p:nvPr>
        </p:nvSpPr>
        <p:spPr>
          <a:xfrm>
            <a:off x="3265534" y="2397840"/>
            <a:ext cx="8120066" cy="364504"/>
          </a:xfrm>
        </p:spPr>
        <p:txBody>
          <a:bodyPr>
            <a:noAutofit/>
          </a:bodyPr>
          <a:lstStyle>
            <a:lvl1pPr marL="0" indent="0" algn="r">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Date Placeholder 3"/>
          <p:cNvSpPr>
            <a:spLocks noGrp="1"/>
          </p:cNvSpPr>
          <p:nvPr>
            <p:ph type="dt" sz="half" idx="10"/>
          </p:nvPr>
        </p:nvSpPr>
        <p:spPr>
          <a:xfrm>
            <a:off x="8999278" y="2865840"/>
            <a:ext cx="2386321" cy="288000"/>
          </a:xfrm>
        </p:spPr>
        <p:txBody>
          <a:bodyPr anchor="t"/>
          <a:lstStyle>
            <a:lvl1pPr algn="r">
              <a:defRPr sz="1600" i="0">
                <a:solidFill>
                  <a:schemeClr val="bg1"/>
                </a:solidFill>
              </a:defRPr>
            </a:lvl1pPr>
          </a:lstStyle>
          <a:p>
            <a:fld id="{FFA7D7D3-80A0-44D4-8422-A35D54067ADD}" type="datetime1">
              <a:rPr lang="fi-FI" smtClean="0"/>
              <a:pPr/>
              <a:t>30.10.2017</a:t>
            </a:fld>
            <a:endParaRPr lang="fi-FI" dirty="0"/>
          </a:p>
        </p:txBody>
      </p:sp>
      <p:sp>
        <p:nvSpPr>
          <p:cNvPr id="15" name="Tekstikehys 7"/>
          <p:cNvSpPr txBox="1"/>
          <p:nvPr userDrawn="1"/>
        </p:nvSpPr>
        <p:spPr>
          <a:xfrm>
            <a:off x="9225722" y="5733256"/>
            <a:ext cx="2159877" cy="790848"/>
          </a:xfrm>
          <a:prstGeom prst="rect">
            <a:avLst/>
          </a:prstGeom>
          <a:noFill/>
        </p:spPr>
        <p:txBody>
          <a:bodyPr wrap="none" lIns="36000" tIns="36000" rIns="36000" bIns="36000" rtlCol="0">
            <a:spAutoFit/>
          </a:bodyPr>
          <a:lstStyle/>
          <a:p>
            <a:pPr algn="r">
              <a:lnSpc>
                <a:spcPts val="1400"/>
              </a:lnSpc>
            </a:pPr>
            <a:r>
              <a:rPr lang="fi-FI" sz="1100" spc="100" baseline="0" dirty="0">
                <a:solidFill>
                  <a:schemeClr val="bg1"/>
                </a:solidFill>
              </a:rPr>
              <a:t>Lastensuojelun Keskusliitto</a:t>
            </a:r>
          </a:p>
          <a:p>
            <a:pPr algn="r">
              <a:lnSpc>
                <a:spcPts val="1400"/>
              </a:lnSpc>
            </a:pPr>
            <a:r>
              <a:rPr lang="fi-FI" sz="1100" spc="100" baseline="0" dirty="0">
                <a:solidFill>
                  <a:schemeClr val="bg1"/>
                </a:solidFill>
              </a:rPr>
              <a:t>Armfeltintie 1, 00150 Helsinki</a:t>
            </a:r>
          </a:p>
          <a:p>
            <a:pPr algn="r">
              <a:lnSpc>
                <a:spcPts val="1400"/>
              </a:lnSpc>
            </a:pPr>
            <a:r>
              <a:rPr lang="fi-FI" sz="1100" spc="100" baseline="0" dirty="0">
                <a:solidFill>
                  <a:schemeClr val="bg1"/>
                </a:solidFill>
              </a:rPr>
              <a:t>Puh. (09) 329 6011</a:t>
            </a:r>
          </a:p>
          <a:p>
            <a:pPr algn="r">
              <a:lnSpc>
                <a:spcPts val="1400"/>
              </a:lnSpc>
            </a:pPr>
            <a:r>
              <a:rPr lang="fi-FI" sz="1100" spc="100" baseline="0" dirty="0">
                <a:solidFill>
                  <a:schemeClr val="bg1"/>
                </a:solidFill>
              </a:rPr>
              <a:t>toimisto@lskl.fi | www.lskl.fi</a:t>
            </a:r>
            <a:endParaRPr lang="fi-FI" sz="1100" spc="100" dirty="0">
              <a:solidFill>
                <a:schemeClr val="bg1"/>
              </a:solidFill>
            </a:endParaRPr>
          </a:p>
        </p:txBody>
      </p:sp>
      <p:pic>
        <p:nvPicPr>
          <p:cNvPr id="16" name="Kuva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5" r="65282" b="-205"/>
          <a:stretch/>
        </p:blipFill>
        <p:spPr>
          <a:xfrm>
            <a:off x="839417" y="3248150"/>
            <a:ext cx="3960440" cy="3256445"/>
          </a:xfrm>
          <a:prstGeom prst="rect">
            <a:avLst/>
          </a:prstGeom>
        </p:spPr>
      </p:pic>
    </p:spTree>
    <p:extLst>
      <p:ext uri="{BB962C8B-B14F-4D97-AF65-F5344CB8AC3E}">
        <p14:creationId xmlns:p14="http://schemas.microsoft.com/office/powerpoint/2010/main" val="10457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dia punainen">
    <p:bg>
      <p:bgPr>
        <a:solidFill>
          <a:schemeClr val="accent6"/>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perustyyl. napsautt.</a:t>
            </a:r>
            <a:endParaRPr lang="fi-FI" dirty="0"/>
          </a:p>
        </p:txBody>
      </p:sp>
      <p:pic>
        <p:nvPicPr>
          <p:cNvPr id="9"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1385741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dia keltainen">
    <p:bg>
      <p:bgPr>
        <a:solidFill>
          <a:schemeClr val="accent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perustyyl. napsautt.</a:t>
            </a:r>
            <a:endParaRPr lang="fi-FI" dirty="0"/>
          </a:p>
        </p:txBody>
      </p:sp>
      <p:pic>
        <p:nvPicPr>
          <p:cNvPr id="9"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154292820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0F048-1F7D-4A80-B7F8-E549BCDE4422}" type="datetime1">
              <a:rPr lang="fi-FI" smtClean="0"/>
              <a:pPr/>
              <a:t>30.10.2017</a:t>
            </a:fld>
            <a:endParaRPr lang="fi-FI"/>
          </a:p>
        </p:txBody>
      </p:sp>
      <p:sp>
        <p:nvSpPr>
          <p:cNvPr id="3" name="Footer Placeholder 2"/>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1453715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sivu - ei nimi+pvm">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5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600" y="274680"/>
            <a:ext cx="10972320" cy="1143000"/>
          </a:xfrm>
          <a:prstGeom prst="rect">
            <a:avLst/>
          </a:prstGeom>
        </p:spPr>
        <p:txBody>
          <a:bodyPr wrap="none" lIns="0" tIns="0" rIns="0" bIns="0" anchor="ctr"/>
          <a:lstStyle/>
          <a:p>
            <a:endParaRPr/>
          </a:p>
        </p:txBody>
      </p:sp>
      <p:sp>
        <p:nvSpPr>
          <p:cNvPr id="45" name="PlaceHolder 2"/>
          <p:cNvSpPr>
            <a:spLocks noGrp="1"/>
          </p:cNvSpPr>
          <p:nvPr>
            <p:ph type="subTitle"/>
          </p:nvPr>
        </p:nvSpPr>
        <p:spPr>
          <a:xfrm>
            <a:off x="609600" y="1600200"/>
            <a:ext cx="10972320" cy="452592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106251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pal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perustyyl. napsautt.</a:t>
            </a:r>
            <a:endParaRPr lang="fi-FI" dirty="0"/>
          </a:p>
        </p:txBody>
      </p:sp>
      <p:sp>
        <p:nvSpPr>
          <p:cNvPr id="3" name="Content Placeholder 2"/>
          <p:cNvSpPr>
            <a:spLocks noGrp="1"/>
          </p:cNvSpPr>
          <p:nvPr>
            <p:ph idx="1"/>
          </p:nvPr>
        </p:nvSpPr>
        <p:spPr>
          <a:xfrm>
            <a:off x="1199457" y="1476000"/>
            <a:ext cx="10032084" cy="4248472"/>
          </a:xfrm>
        </p:spPr>
        <p:txBody>
          <a:bodyPr/>
          <a:lstStyle>
            <a:lvl1pPr>
              <a:defRPr sz="2600">
                <a:solidFill>
                  <a:schemeClr val="tx1"/>
                </a:solidFill>
              </a:defRPr>
            </a:lvl1pPr>
            <a:lvl2pPr>
              <a:defRPr sz="2200"/>
            </a:lvl2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lvl1pPr>
              <a:defRPr i="0"/>
            </a:lvl1pPr>
          </a:lstStyle>
          <a:p>
            <a:fld id="{3167E61A-5471-4CD8-AA94-257FF67221ED}" type="datetime1">
              <a:rPr lang="fi-FI" smtClean="0"/>
              <a:pPr/>
              <a:t>30.10.2017</a:t>
            </a:fld>
            <a:endParaRPr lang="fi-FI" dirty="0"/>
          </a:p>
        </p:txBody>
      </p:sp>
      <p:sp>
        <p:nvSpPr>
          <p:cNvPr id="5" name="Footer Placeholder 4"/>
          <p:cNvSpPr>
            <a:spLocks noGrp="1"/>
          </p:cNvSpPr>
          <p:nvPr>
            <p:ph type="ftr" sz="quarter" idx="11"/>
          </p:nvPr>
        </p:nvSpPr>
        <p:spPr/>
        <p:txBody>
          <a:bodyPr/>
          <a:lstStyle>
            <a:lvl1pPr>
              <a:defRPr i="0"/>
            </a:lvl1pPr>
          </a:lstStyle>
          <a:p>
            <a:r>
              <a:rPr lang="fi-FI" dirty="0"/>
              <a:t>Etunimi Sukunimi</a:t>
            </a:r>
          </a:p>
        </p:txBody>
      </p:sp>
    </p:spTree>
    <p:extLst>
      <p:ext uri="{BB962C8B-B14F-4D97-AF65-F5344CB8AC3E}">
        <p14:creationId xmlns:p14="http://schemas.microsoft.com/office/powerpoint/2010/main" val="97710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tsikko ja 2-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perustyyl. napsautt.</a:t>
            </a:r>
            <a:endParaRPr lang="fi-FI" dirty="0"/>
          </a:p>
        </p:txBody>
      </p:sp>
      <p:sp>
        <p:nvSpPr>
          <p:cNvPr id="3" name="Content Placeholder 2"/>
          <p:cNvSpPr>
            <a:spLocks noGrp="1"/>
          </p:cNvSpPr>
          <p:nvPr>
            <p:ph sz="half" idx="1"/>
          </p:nvPr>
        </p:nvSpPr>
        <p:spPr>
          <a:xfrm>
            <a:off x="1255113" y="1476000"/>
            <a:ext cx="4608512" cy="4248000"/>
          </a:xfrm>
        </p:spPr>
        <p:txBody>
          <a:bodyPr>
            <a:normAutofit/>
          </a:bodyPr>
          <a:lstStyle>
            <a:lvl1pPr>
              <a:defRPr sz="2600">
                <a:solidFill>
                  <a:schemeClr val="tx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6384032" y="1476000"/>
            <a:ext cx="4800000" cy="4248000"/>
          </a:xfrm>
        </p:spPr>
        <p:txBody>
          <a:bodyPr>
            <a:normAutofit/>
          </a:bodyPr>
          <a:lstStyle>
            <a:lvl1pPr>
              <a:defRPr sz="2600">
                <a:solidFill>
                  <a:schemeClr val="tx1"/>
                </a:solidFill>
              </a:defRPr>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fld id="{938C36BC-6FE8-4B61-9749-FC3D1403B174}" type="datetime1">
              <a:rPr lang="fi-FI" smtClean="0"/>
              <a:pPr/>
              <a:t>30.10.2017</a:t>
            </a:fld>
            <a:endParaRPr lang="fi-FI"/>
          </a:p>
        </p:txBody>
      </p:sp>
      <p:sp>
        <p:nvSpPr>
          <p:cNvPr id="6" name="Footer Placeholder 5"/>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44800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kuva ja pal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perustyyl. napsautt.</a:t>
            </a:r>
            <a:endParaRPr lang="fi-FI" dirty="0"/>
          </a:p>
        </p:txBody>
      </p:sp>
      <p:sp>
        <p:nvSpPr>
          <p:cNvPr id="4" name="Content Placeholder 3"/>
          <p:cNvSpPr>
            <a:spLocks noGrp="1"/>
          </p:cNvSpPr>
          <p:nvPr>
            <p:ph sz="half" idx="2"/>
          </p:nvPr>
        </p:nvSpPr>
        <p:spPr>
          <a:xfrm>
            <a:off x="6384032" y="1476000"/>
            <a:ext cx="4800000" cy="4248000"/>
          </a:xfrm>
        </p:spPr>
        <p:txBody>
          <a:bodyPr>
            <a:normAutofit/>
          </a:bodyPr>
          <a:lstStyle>
            <a:lvl1pPr>
              <a:defRPr sz="2600">
                <a:solidFill>
                  <a:schemeClr val="tx1"/>
                </a:solidFill>
              </a:defRPr>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fld id="{938C36BC-6FE8-4B61-9749-FC3D1403B174}" type="datetime1">
              <a:rPr lang="fi-FI" smtClean="0"/>
              <a:pPr/>
              <a:t>30.10.2017</a:t>
            </a:fld>
            <a:endParaRPr lang="fi-FI"/>
          </a:p>
        </p:txBody>
      </p:sp>
      <p:sp>
        <p:nvSpPr>
          <p:cNvPr id="6" name="Footer Placeholder 5"/>
          <p:cNvSpPr>
            <a:spLocks noGrp="1"/>
          </p:cNvSpPr>
          <p:nvPr>
            <p:ph type="ftr" sz="quarter" idx="11"/>
          </p:nvPr>
        </p:nvSpPr>
        <p:spPr/>
        <p:txBody>
          <a:bodyPr/>
          <a:lstStyle/>
          <a:p>
            <a:r>
              <a:rPr lang="fi-FI"/>
              <a:t>Etunimi Sukunimi</a:t>
            </a:r>
            <a:endParaRPr lang="fi-FI" dirty="0"/>
          </a:p>
        </p:txBody>
      </p:sp>
      <p:sp>
        <p:nvSpPr>
          <p:cNvPr id="7" name="Picture Placeholder 5"/>
          <p:cNvSpPr>
            <a:spLocks noGrp="1"/>
          </p:cNvSpPr>
          <p:nvPr>
            <p:ph type="pic" sz="quarter" idx="12"/>
          </p:nvPr>
        </p:nvSpPr>
        <p:spPr>
          <a:xfrm>
            <a:off x="1199456" y="1478161"/>
            <a:ext cx="4752528" cy="4245840"/>
          </a:xfrm>
        </p:spPr>
        <p:txBody>
          <a:bodyPr/>
          <a:lstStyle/>
          <a:p>
            <a:r>
              <a:rPr lang="fi-FI"/>
              <a:t>Lisää kuva napsauttamalla kuvaketta</a:t>
            </a:r>
            <a:endParaRPr lang="en-US" dirty="0"/>
          </a:p>
        </p:txBody>
      </p:sp>
    </p:spTree>
    <p:extLst>
      <p:ext uri="{BB962C8B-B14F-4D97-AF65-F5344CB8AC3E}">
        <p14:creationId xmlns:p14="http://schemas.microsoft.com/office/powerpoint/2010/main" val="103611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perustyyl. napsautt.</a:t>
            </a:r>
            <a:endParaRPr lang="fi-FI" dirty="0"/>
          </a:p>
        </p:txBody>
      </p:sp>
      <p:sp>
        <p:nvSpPr>
          <p:cNvPr id="3" name="Date Placeholder 2"/>
          <p:cNvSpPr>
            <a:spLocks noGrp="1"/>
          </p:cNvSpPr>
          <p:nvPr>
            <p:ph type="dt" sz="half" idx="10"/>
          </p:nvPr>
        </p:nvSpPr>
        <p:spPr/>
        <p:txBody>
          <a:bodyPr/>
          <a:lstStyle/>
          <a:p>
            <a:fld id="{F9801723-E9D1-4E96-8832-48DABE90B8B2}" type="datetime1">
              <a:rPr lang="fi-FI" smtClean="0"/>
              <a:pPr/>
              <a:t>30.10.2017</a:t>
            </a:fld>
            <a:endParaRPr lang="fi-FI"/>
          </a:p>
        </p:txBody>
      </p:sp>
      <p:sp>
        <p:nvSpPr>
          <p:cNvPr id="4" name="Footer Placeholder 3"/>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48404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dia">
    <p:spTree>
      <p:nvGrpSpPr>
        <p:cNvPr id="1" name=""/>
        <p:cNvGrpSpPr/>
        <p:nvPr/>
      </p:nvGrpSpPr>
      <p:grpSpPr>
        <a:xfrm>
          <a:off x="0" y="0"/>
          <a:ext cx="0" cy="0"/>
          <a:chOff x="0" y="0"/>
          <a:chExt cx="0" cy="0"/>
        </a:xfrm>
      </p:grpSpPr>
      <p:sp>
        <p:nvSpPr>
          <p:cNvPr id="2" name="Title 1"/>
          <p:cNvSpPr>
            <a:spLocks noGrp="1"/>
          </p:cNvSpPr>
          <p:nvPr>
            <p:ph type="title"/>
          </p:nvPr>
        </p:nvSpPr>
        <p:spPr>
          <a:xfrm>
            <a:off x="1127447" y="5157192"/>
            <a:ext cx="10080553" cy="444880"/>
          </a:xfrm>
        </p:spPr>
        <p:txBody>
          <a:bodyPr>
            <a:normAutofit/>
          </a:bodyPr>
          <a:lstStyle>
            <a:lvl1pPr>
              <a:defRPr sz="2400">
                <a:solidFill>
                  <a:schemeClr val="accent1"/>
                </a:solidFill>
              </a:defRPr>
            </a:lvl1pPr>
          </a:lstStyle>
          <a:p>
            <a:r>
              <a:rPr lang="fi-FI"/>
              <a:t>Muokkaa perustyyl. napsautt.</a:t>
            </a:r>
            <a:endParaRPr lang="fi-FI" dirty="0"/>
          </a:p>
        </p:txBody>
      </p:sp>
      <p:sp>
        <p:nvSpPr>
          <p:cNvPr id="3" name="Date Placeholder 2"/>
          <p:cNvSpPr>
            <a:spLocks noGrp="1"/>
          </p:cNvSpPr>
          <p:nvPr>
            <p:ph type="dt" sz="half" idx="10"/>
          </p:nvPr>
        </p:nvSpPr>
        <p:spPr/>
        <p:txBody>
          <a:bodyPr/>
          <a:lstStyle/>
          <a:p>
            <a:fld id="{F9801723-E9D1-4E96-8832-48DABE90B8B2}" type="datetime1">
              <a:rPr lang="fi-FI" smtClean="0"/>
              <a:pPr/>
              <a:t>30.10.2017</a:t>
            </a:fld>
            <a:endParaRPr lang="fi-FI"/>
          </a:p>
        </p:txBody>
      </p:sp>
      <p:sp>
        <p:nvSpPr>
          <p:cNvPr id="4" name="Footer Placeholder 3"/>
          <p:cNvSpPr>
            <a:spLocks noGrp="1"/>
          </p:cNvSpPr>
          <p:nvPr>
            <p:ph type="ftr" sz="quarter" idx="11"/>
          </p:nvPr>
        </p:nvSpPr>
        <p:spPr/>
        <p:txBody>
          <a:bodyPr/>
          <a:lstStyle/>
          <a:p>
            <a:r>
              <a:rPr lang="fi-FI"/>
              <a:t>Etunimi Sukunimi</a:t>
            </a:r>
            <a:endParaRPr lang="fi-FI" dirty="0"/>
          </a:p>
        </p:txBody>
      </p:sp>
      <p:sp>
        <p:nvSpPr>
          <p:cNvPr id="6" name="Picture Placeholder 5"/>
          <p:cNvSpPr>
            <a:spLocks noGrp="1"/>
          </p:cNvSpPr>
          <p:nvPr>
            <p:ph type="pic" sz="quarter" idx="12"/>
          </p:nvPr>
        </p:nvSpPr>
        <p:spPr>
          <a:xfrm>
            <a:off x="1127448" y="476250"/>
            <a:ext cx="10081890" cy="4608513"/>
          </a:xfrm>
        </p:spPr>
        <p:txBody>
          <a:bodyPr/>
          <a:lstStyle/>
          <a:p>
            <a:r>
              <a:rPr lang="fi-FI"/>
              <a:t>Lisää kuva napsauttamalla kuvaketta</a:t>
            </a:r>
            <a:endParaRPr lang="en-US"/>
          </a:p>
        </p:txBody>
      </p:sp>
    </p:spTree>
    <p:extLst>
      <p:ext uri="{BB962C8B-B14F-4D97-AF65-F5344CB8AC3E}">
        <p14:creationId xmlns:p14="http://schemas.microsoft.com/office/powerpoint/2010/main" val="11907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dia sinivihreä">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perustyyl. napsautt.</a:t>
            </a:r>
            <a:endParaRPr lang="fi-FI" dirty="0"/>
          </a:p>
        </p:txBody>
      </p:sp>
      <p:pic>
        <p:nvPicPr>
          <p:cNvPr id="6"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75296910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dia violetti">
    <p:bg>
      <p:bgPr>
        <a:solidFill>
          <a:schemeClr val="accent3"/>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perustyyl. napsautt.</a:t>
            </a:r>
            <a:endParaRPr lang="fi-FI" dirty="0"/>
          </a:p>
        </p:txBody>
      </p:sp>
      <p:pic>
        <p:nvPicPr>
          <p:cNvPr id="9"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73219386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älidia vihreä">
    <p:bg>
      <p:bgPr>
        <a:solidFill>
          <a:schemeClr val="accent5"/>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perustyyl. napsautt.</a:t>
            </a:r>
            <a:endParaRPr lang="fi-FI" dirty="0"/>
          </a:p>
        </p:txBody>
      </p:sp>
      <p:pic>
        <p:nvPicPr>
          <p:cNvPr id="9"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76580096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73600"/>
            <a:ext cx="10688752" cy="1080000"/>
          </a:xfrm>
          <a:prstGeom prst="rect">
            <a:avLst/>
          </a:prstGeom>
        </p:spPr>
        <p:txBody>
          <a:bodyPr vert="horz" lIns="36000" tIns="36000" rIns="36000" bIns="36000" rtlCol="0" anchor="ctr">
            <a:normAutofit/>
          </a:bodyPr>
          <a:lstStyle/>
          <a:p>
            <a:r>
              <a:rPr lang="fi-FI" noProof="0" dirty="0"/>
              <a:t>Muokkaa </a:t>
            </a:r>
            <a:r>
              <a:rPr lang="fi-FI" noProof="0" dirty="0" err="1"/>
              <a:t>perustyyl</a:t>
            </a:r>
            <a:r>
              <a:rPr lang="fi-FI" noProof="0" dirty="0"/>
              <a:t>. </a:t>
            </a:r>
            <a:r>
              <a:rPr lang="fi-FI" noProof="0" dirty="0" err="1"/>
              <a:t>napsautt</a:t>
            </a:r>
            <a:r>
              <a:rPr lang="fi-FI" noProof="0" dirty="0"/>
              <a:t>.</a:t>
            </a:r>
          </a:p>
        </p:txBody>
      </p:sp>
      <p:sp>
        <p:nvSpPr>
          <p:cNvPr id="3" name="Text Placeholder 2"/>
          <p:cNvSpPr>
            <a:spLocks noGrp="1"/>
          </p:cNvSpPr>
          <p:nvPr>
            <p:ph type="body" idx="1"/>
          </p:nvPr>
        </p:nvSpPr>
        <p:spPr>
          <a:xfrm>
            <a:off x="1271464" y="1484784"/>
            <a:ext cx="9960077" cy="4248472"/>
          </a:xfrm>
          <a:prstGeom prst="rect">
            <a:avLst/>
          </a:prstGeom>
        </p:spPr>
        <p:txBody>
          <a:bodyPr vert="horz" lIns="36000" tIns="36000" rIns="36000" bIns="36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Date Placeholder 3"/>
          <p:cNvSpPr>
            <a:spLocks noGrp="1"/>
          </p:cNvSpPr>
          <p:nvPr>
            <p:ph type="dt" sz="half" idx="2"/>
          </p:nvPr>
        </p:nvSpPr>
        <p:spPr>
          <a:xfrm>
            <a:off x="9059631" y="6344856"/>
            <a:ext cx="1152000" cy="252000"/>
          </a:xfrm>
          <a:prstGeom prst="rect">
            <a:avLst/>
          </a:prstGeom>
        </p:spPr>
        <p:txBody>
          <a:bodyPr vert="horz" lIns="36000" tIns="36000" rIns="36000" bIns="36000" rtlCol="0" anchor="b"/>
          <a:lstStyle>
            <a:lvl1pPr algn="l">
              <a:defRPr sz="1200" i="0">
                <a:solidFill>
                  <a:srgbClr val="005C6E"/>
                </a:solidFill>
                <a:latin typeface="+mn-lt"/>
              </a:defRPr>
            </a:lvl1pPr>
          </a:lstStyle>
          <a:p>
            <a:fld id="{862C398B-0075-40B8-9070-E044495C55B1}" type="datetime1">
              <a:rPr lang="fi-FI" smtClean="0"/>
              <a:pPr/>
              <a:t>30.10.2017</a:t>
            </a:fld>
            <a:endParaRPr lang="fi-FI" dirty="0"/>
          </a:p>
        </p:txBody>
      </p:sp>
      <p:sp>
        <p:nvSpPr>
          <p:cNvPr id="5" name="Footer Placeholder 4"/>
          <p:cNvSpPr>
            <a:spLocks noGrp="1"/>
          </p:cNvSpPr>
          <p:nvPr>
            <p:ph type="ftr" sz="quarter" idx="3"/>
          </p:nvPr>
        </p:nvSpPr>
        <p:spPr>
          <a:xfrm>
            <a:off x="5039883" y="6344856"/>
            <a:ext cx="3860800" cy="252000"/>
          </a:xfrm>
          <a:prstGeom prst="rect">
            <a:avLst/>
          </a:prstGeom>
        </p:spPr>
        <p:txBody>
          <a:bodyPr vert="horz" lIns="36000" tIns="36000" rIns="36000" bIns="36000" rtlCol="0" anchor="b"/>
          <a:lstStyle>
            <a:lvl1pPr algn="r">
              <a:defRPr sz="1100" i="0">
                <a:solidFill>
                  <a:srgbClr val="005C6E"/>
                </a:solidFill>
                <a:latin typeface="+mn-lt"/>
              </a:defRPr>
            </a:lvl1pPr>
          </a:lstStyle>
          <a:p>
            <a:r>
              <a:rPr lang="fi-FI" dirty="0"/>
              <a:t>Etunimi Sukunimi</a:t>
            </a:r>
          </a:p>
        </p:txBody>
      </p:sp>
      <p:sp>
        <p:nvSpPr>
          <p:cNvPr id="9" name="Tekstikehys 8"/>
          <p:cNvSpPr txBox="1"/>
          <p:nvPr/>
        </p:nvSpPr>
        <p:spPr>
          <a:xfrm>
            <a:off x="10527908" y="6344856"/>
            <a:ext cx="704286" cy="241980"/>
          </a:xfrm>
          <a:prstGeom prst="rect">
            <a:avLst/>
          </a:prstGeom>
          <a:noFill/>
        </p:spPr>
        <p:txBody>
          <a:bodyPr wrap="none" lIns="36000" tIns="36000" rIns="36000" bIns="36000" rtlCol="0" anchor="b">
            <a:spAutoFit/>
          </a:bodyPr>
          <a:lstStyle/>
          <a:p>
            <a:r>
              <a:rPr lang="fi-FI" sz="1100" i="0" dirty="0"/>
              <a:t>www.lskl.fi</a:t>
            </a:r>
          </a:p>
        </p:txBody>
      </p:sp>
      <p:pic>
        <p:nvPicPr>
          <p:cNvPr id="13" name="Kuva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9376" y="6021288"/>
            <a:ext cx="1980581" cy="565548"/>
          </a:xfrm>
          <a:prstGeom prst="rect">
            <a:avLst/>
          </a:prstGeom>
        </p:spPr>
      </p:pic>
    </p:spTree>
    <p:extLst>
      <p:ext uri="{BB962C8B-B14F-4D97-AF65-F5344CB8AC3E}">
        <p14:creationId xmlns:p14="http://schemas.microsoft.com/office/powerpoint/2010/main" val="13848118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3" r:id="rId4"/>
    <p:sldLayoutId id="2147483684" r:id="rId5"/>
    <p:sldLayoutId id="2147483686" r:id="rId6"/>
    <p:sldLayoutId id="2147483689" r:id="rId7"/>
    <p:sldLayoutId id="2147483685" r:id="rId8"/>
    <p:sldLayoutId id="2147483692" r:id="rId9"/>
    <p:sldLayoutId id="2147483690" r:id="rId10"/>
    <p:sldLayoutId id="2147483691" r:id="rId11"/>
    <p:sldLayoutId id="2147483687" r:id="rId12"/>
    <p:sldLayoutId id="2147483694" r:id="rId13"/>
    <p:sldLayoutId id="2147483696" r:id="rId14"/>
  </p:sldLayoutIdLst>
  <p:hf sldNum="0" hdr="0"/>
  <p:txStyles>
    <p:titleStyle>
      <a:lvl1pPr algn="l" defTabSz="9144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2563" indent="-182563"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39750" indent="-182563"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96938" indent="-1825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54125" indent="-174625"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11313" indent="-174625"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tm.fi/documents/1271139/1467051/Lastensuojelulaki+ven%C3%A4j%C3%A4ksi+(%D0%97%D0%B0%D0%BA%D0%BE%D0%BD+%D0%BE+%D0%B7%D0%B0%D1%89%D0%B8%D1%82%D0%B5+%D0%B4%D0%B5%D1%82%D0%B5%D0%B9).pdf/47f611b5-f92a-40f9-b1cc-fab735f67c16"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astensuojelu.info/ru/" TargetMode="External"/><Relationship Id="rId2" Type="http://schemas.openxmlformats.org/officeDocument/2006/relationships/image" Target="../media/image26.tmp"/><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16000" y="1052736"/>
            <a:ext cx="10569599" cy="548438"/>
          </a:xfrm>
        </p:spPr>
        <p:txBody>
          <a:bodyPr/>
          <a:lstStyle/>
          <a:p>
            <a:pPr algn="ctr"/>
            <a:r>
              <a:rPr lang="fi-FI" dirty="0"/>
              <a:t/>
            </a:r>
            <a:br>
              <a:rPr lang="fi-FI" dirty="0"/>
            </a:br>
            <a:r>
              <a:rPr lang="fi-FI" dirty="0"/>
              <a:t/>
            </a:r>
            <a:br>
              <a:rPr lang="fi-FI" dirty="0"/>
            </a:br>
            <a:r>
              <a:rPr lang="fi-FI" dirty="0"/>
              <a:t/>
            </a:r>
            <a:br>
              <a:rPr lang="fi-FI" dirty="0"/>
            </a:br>
            <a:r>
              <a:rPr lang="fi-FI" dirty="0"/>
              <a:t/>
            </a:r>
            <a:br>
              <a:rPr lang="fi-FI" dirty="0"/>
            </a:br>
            <a:r>
              <a:rPr lang="ru-RU" dirty="0"/>
              <a:t>Система социального обеспечения и Защита прав детей в Финляндии</a:t>
            </a:r>
            <a:br>
              <a:rPr lang="ru-RU" dirty="0"/>
            </a:br>
            <a:r>
              <a:rPr lang="ru-RU" dirty="0"/>
              <a:t>Юлия </a:t>
            </a:r>
            <a:r>
              <a:rPr lang="ru-RU" dirty="0" err="1"/>
              <a:t>Куокканен</a:t>
            </a:r>
            <a:r>
              <a:rPr lang="ru-RU" dirty="0"/>
              <a:t/>
            </a:r>
            <a:br>
              <a:rPr lang="ru-RU" dirty="0"/>
            </a:br>
            <a:r>
              <a:rPr lang="ru-RU" dirty="0"/>
              <a:t/>
            </a:r>
            <a:br>
              <a:rPr lang="ru-RU" dirty="0"/>
            </a:br>
            <a:endParaRPr lang="fi-FI" dirty="0"/>
          </a:p>
        </p:txBody>
      </p:sp>
      <p:sp>
        <p:nvSpPr>
          <p:cNvPr id="4" name="Päivämäärän paikkamerkki 3"/>
          <p:cNvSpPr>
            <a:spLocks noGrp="1"/>
          </p:cNvSpPr>
          <p:nvPr>
            <p:ph type="dt" sz="half" idx="10"/>
          </p:nvPr>
        </p:nvSpPr>
        <p:spPr>
          <a:xfrm>
            <a:off x="9598316" y="3018022"/>
            <a:ext cx="1787283" cy="288000"/>
          </a:xfrm>
        </p:spPr>
        <p:txBody>
          <a:bodyPr/>
          <a:lstStyle/>
          <a:p>
            <a:fld id="{FFA7D7D3-80A0-44D4-8422-A35D54067ADD}" type="datetime1">
              <a:rPr lang="fi-FI" smtClean="0"/>
              <a:pPr/>
              <a:t>30.10.2017</a:t>
            </a:fld>
            <a:endParaRPr lang="fi-FI" dirty="0"/>
          </a:p>
        </p:txBody>
      </p:sp>
      <p:sp>
        <p:nvSpPr>
          <p:cNvPr id="5" name="TextBox 4"/>
          <p:cNvSpPr txBox="1"/>
          <p:nvPr/>
        </p:nvSpPr>
        <p:spPr>
          <a:xfrm>
            <a:off x="1809946" y="525073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9245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ctr"/>
            <a:r>
              <a:rPr lang="ru-RU" dirty="0">
                <a:latin typeface="+mn-lt"/>
              </a:rPr>
              <a:t>Как ребенок становится в центре детской и семейной политики</a:t>
            </a:r>
            <a:r>
              <a:rPr lang="fi-FI" dirty="0">
                <a:latin typeface="+mn-lt"/>
              </a:rPr>
              <a:t>?</a:t>
            </a:r>
          </a:p>
        </p:txBody>
      </p:sp>
      <p:sp>
        <p:nvSpPr>
          <p:cNvPr id="6" name="Sisällön paikkamerkki 5"/>
          <p:cNvSpPr>
            <a:spLocks noGrp="1"/>
          </p:cNvSpPr>
          <p:nvPr>
            <p:ph sz="half" idx="1"/>
          </p:nvPr>
        </p:nvSpPr>
        <p:spPr>
          <a:xfrm>
            <a:off x="1255113" y="1974456"/>
            <a:ext cx="4608512" cy="3749544"/>
          </a:xfrm>
        </p:spPr>
        <p:txBody>
          <a:bodyPr>
            <a:normAutofit fontScale="85000" lnSpcReduction="20000"/>
          </a:bodyPr>
          <a:lstStyle/>
          <a:p>
            <a:endParaRPr lang="ru-RU" dirty="0"/>
          </a:p>
          <a:p>
            <a:r>
              <a:rPr lang="ru-RU" dirty="0"/>
              <a:t>Помогает определить индивидуальные потребности ребенка и семьи</a:t>
            </a:r>
            <a:endParaRPr lang="fi-FI" dirty="0"/>
          </a:p>
          <a:p>
            <a:r>
              <a:rPr lang="ru-RU" dirty="0"/>
              <a:t>регулирует и направляет работу по развитию</a:t>
            </a:r>
            <a:endParaRPr lang="fi-FI" dirty="0"/>
          </a:p>
          <a:p>
            <a:r>
              <a:rPr lang="ru-RU" dirty="0"/>
              <a:t>Вовлекает всех участников, для развития целенаправленного сотрудничество в целях повышения благосостояния детей и семей</a:t>
            </a:r>
            <a:endParaRPr lang="fi-FI" dirty="0"/>
          </a:p>
          <a:p>
            <a:endParaRPr lang="fi-FI" dirty="0"/>
          </a:p>
        </p:txBody>
      </p:sp>
      <p:sp>
        <p:nvSpPr>
          <p:cNvPr id="7" name="Sisällön paikkamerkki 6"/>
          <p:cNvSpPr>
            <a:spLocks noGrp="1"/>
          </p:cNvSpPr>
          <p:nvPr>
            <p:ph sz="half" idx="2"/>
          </p:nvPr>
        </p:nvSpPr>
        <p:spPr>
          <a:xfrm>
            <a:off x="6312024" y="2318313"/>
            <a:ext cx="4800000" cy="3405687"/>
          </a:xfrm>
        </p:spPr>
        <p:txBody>
          <a:bodyPr>
            <a:normAutofit fontScale="85000" lnSpcReduction="20000"/>
          </a:bodyPr>
          <a:lstStyle/>
          <a:p>
            <a:r>
              <a:rPr lang="ru-RU" dirty="0"/>
              <a:t>Может использоваться для отслеживания и планирования денежных </a:t>
            </a:r>
            <a:r>
              <a:rPr lang="ru-RU" dirty="0" smtClean="0"/>
              <a:t>ресурсов, </a:t>
            </a:r>
            <a:r>
              <a:rPr lang="ru-RU" dirty="0"/>
              <a:t>направленных на детское население </a:t>
            </a:r>
            <a:endParaRPr lang="fi-FI" dirty="0"/>
          </a:p>
          <a:p>
            <a:r>
              <a:rPr lang="ru-RU" dirty="0"/>
              <a:t>оценить достаточность денежных средств</a:t>
            </a:r>
            <a:endParaRPr lang="fi-FI" dirty="0"/>
          </a:p>
          <a:p>
            <a:r>
              <a:rPr lang="ru-RU" dirty="0"/>
              <a:t>позволяет определить объём воздействия на детское население</a:t>
            </a:r>
            <a:endParaRPr lang="fi-FI" dirty="0"/>
          </a:p>
          <a:p>
            <a:r>
              <a:rPr lang="ru-RU" dirty="0"/>
              <a:t>Предотвращает возникновение конфликтов </a:t>
            </a:r>
            <a:r>
              <a:rPr lang="ru-RU" dirty="0" smtClean="0"/>
              <a:t>касающихся </a:t>
            </a:r>
            <a:r>
              <a:rPr lang="ru-RU" dirty="0"/>
              <a:t>распределений ресурсов в субъектах</a:t>
            </a:r>
          </a:p>
        </p:txBody>
      </p:sp>
      <p:sp>
        <p:nvSpPr>
          <p:cNvPr id="4" name="Päivämäärän paikkamerkki 3"/>
          <p:cNvSpPr>
            <a:spLocks noGrp="1"/>
          </p:cNvSpPr>
          <p:nvPr>
            <p:ph type="dt" sz="half" idx="10"/>
          </p:nvPr>
        </p:nvSpPr>
        <p:spPr/>
        <p:txBody>
          <a:bodyPr/>
          <a:lstStyle/>
          <a:p>
            <a:fld id="{3167E61A-5471-4CD8-AA94-257FF67221ED}" type="datetime1">
              <a:rPr lang="fi-FI" smtClean="0"/>
              <a:pPr/>
              <a:t>30.10.2017</a:t>
            </a:fld>
            <a:endParaRPr lang="fi-FI" dirty="0"/>
          </a:p>
        </p:txBody>
      </p:sp>
      <p:sp>
        <p:nvSpPr>
          <p:cNvPr id="5" name="Alatunnisteen paikkamerkki 4"/>
          <p:cNvSpPr>
            <a:spLocks noGrp="1"/>
          </p:cNvSpPr>
          <p:nvPr>
            <p:ph type="ftr" sz="quarter" idx="11"/>
          </p:nvPr>
        </p:nvSpPr>
        <p:spPr/>
        <p:txBody>
          <a:bodyPr/>
          <a:lstStyle/>
          <a:p>
            <a:r>
              <a:rPr lang="fi-FI"/>
              <a:t>Etunimi Sukunimi</a:t>
            </a:r>
            <a:endParaRPr lang="fi-FI" dirty="0"/>
          </a:p>
        </p:txBody>
      </p:sp>
      <p:sp>
        <p:nvSpPr>
          <p:cNvPr id="8" name="Suorakulmio 7"/>
          <p:cNvSpPr/>
          <p:nvPr/>
        </p:nvSpPr>
        <p:spPr>
          <a:xfrm>
            <a:off x="2207568" y="1605124"/>
            <a:ext cx="3328925" cy="461665"/>
          </a:xfrm>
          <a:prstGeom prst="rect">
            <a:avLst/>
          </a:prstGeom>
        </p:spPr>
        <p:txBody>
          <a:bodyPr wrap="none">
            <a:spAutoFit/>
          </a:bodyPr>
          <a:lstStyle/>
          <a:p>
            <a:r>
              <a:rPr lang="ru-RU" sz="2400" dirty="0">
                <a:solidFill>
                  <a:schemeClr val="accent3"/>
                </a:solidFill>
              </a:rPr>
              <a:t>Стратегия благополучия</a:t>
            </a:r>
            <a:endParaRPr lang="fi-FI" sz="2400" dirty="0">
              <a:solidFill>
                <a:schemeClr val="accent3"/>
              </a:solidFill>
            </a:endParaRPr>
          </a:p>
        </p:txBody>
      </p:sp>
      <p:sp>
        <p:nvSpPr>
          <p:cNvPr id="9" name="Suorakulmio 8"/>
          <p:cNvSpPr/>
          <p:nvPr/>
        </p:nvSpPr>
        <p:spPr>
          <a:xfrm>
            <a:off x="7536160" y="1605124"/>
            <a:ext cx="2352824" cy="461665"/>
          </a:xfrm>
          <a:prstGeom prst="rect">
            <a:avLst/>
          </a:prstGeom>
        </p:spPr>
        <p:txBody>
          <a:bodyPr wrap="none">
            <a:spAutoFit/>
          </a:bodyPr>
          <a:lstStyle/>
          <a:p>
            <a:r>
              <a:rPr lang="ru-RU" sz="2400" dirty="0">
                <a:solidFill>
                  <a:srgbClr val="89A400"/>
                </a:solidFill>
              </a:rPr>
              <a:t>Детский бюджет</a:t>
            </a:r>
          </a:p>
        </p:txBody>
      </p:sp>
    </p:spTree>
    <p:extLst>
      <p:ext uri="{BB962C8B-B14F-4D97-AF65-F5344CB8AC3E}">
        <p14:creationId xmlns:p14="http://schemas.microsoft.com/office/powerpoint/2010/main" val="84509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0331" y="205227"/>
            <a:ext cx="11556316" cy="872359"/>
          </a:xfrm>
        </p:spPr>
        <p:txBody>
          <a:bodyPr>
            <a:noAutofit/>
          </a:bodyPr>
          <a:lstStyle/>
          <a:p>
            <a:pPr algn="ctr"/>
            <a:r>
              <a:rPr lang="ru-RU" dirty="0"/>
              <a:t>Проблемы системы и качества социальных услуг</a:t>
            </a:r>
            <a:endParaRPr lang="fi-FI" dirty="0"/>
          </a:p>
        </p:txBody>
      </p:sp>
      <p:sp>
        <p:nvSpPr>
          <p:cNvPr id="3" name="Sisällön paikkamerkki 2"/>
          <p:cNvSpPr>
            <a:spLocks noGrp="1"/>
          </p:cNvSpPr>
          <p:nvPr>
            <p:ph idx="1"/>
          </p:nvPr>
        </p:nvSpPr>
        <p:spPr>
          <a:xfrm>
            <a:off x="767408" y="1412776"/>
            <a:ext cx="6408712" cy="4536504"/>
          </a:xfrm>
        </p:spPr>
        <p:txBody>
          <a:bodyPr>
            <a:normAutofit fontScale="85000" lnSpcReduction="10000"/>
          </a:bodyPr>
          <a:lstStyle/>
          <a:p>
            <a:pPr>
              <a:spcBef>
                <a:spcPts val="0"/>
              </a:spcBef>
              <a:spcAft>
                <a:spcPts val="1800"/>
              </a:spcAft>
            </a:pPr>
            <a:r>
              <a:rPr lang="ru-RU" sz="2800" dirty="0"/>
              <a:t>Опрос 2015 г. выявил значительные отличия благосостояния молодых людей</a:t>
            </a:r>
            <a:r>
              <a:rPr lang="fi-FI" sz="2800" dirty="0"/>
              <a:t> </a:t>
            </a:r>
            <a:r>
              <a:rPr lang="ru-RU" sz="2800" dirty="0"/>
              <a:t>в зависимости от региона Финляндии (</a:t>
            </a:r>
            <a:r>
              <a:rPr lang="ru-RU" sz="2800" i="1" dirty="0"/>
              <a:t>безработица, психическое здоровье молодежи</a:t>
            </a:r>
            <a:r>
              <a:rPr lang="ru-RU" sz="2800" dirty="0"/>
              <a:t>)</a:t>
            </a:r>
            <a:endParaRPr lang="fi-FI" sz="2800" dirty="0"/>
          </a:p>
          <a:p>
            <a:pPr>
              <a:spcBef>
                <a:spcPts val="0"/>
              </a:spcBef>
              <a:spcAft>
                <a:spcPts val="1800"/>
              </a:spcAft>
            </a:pPr>
            <a:r>
              <a:rPr lang="ru-RU" sz="2800" dirty="0"/>
              <a:t>Растёт сегрегация (изоляция) населения</a:t>
            </a:r>
          </a:p>
          <a:p>
            <a:pPr>
              <a:spcBef>
                <a:spcPts val="0"/>
              </a:spcBef>
              <a:spcAft>
                <a:spcPts val="1800"/>
              </a:spcAft>
            </a:pPr>
            <a:r>
              <a:rPr lang="ru-RU" sz="2800" dirty="0"/>
              <a:t>Различное качество социальных услуг в регионах</a:t>
            </a:r>
            <a:endParaRPr lang="fi-FI" sz="2800" dirty="0"/>
          </a:p>
          <a:p>
            <a:pPr>
              <a:spcBef>
                <a:spcPts val="0"/>
              </a:spcBef>
              <a:spcAft>
                <a:spcPts val="1800"/>
              </a:spcAft>
            </a:pPr>
            <a:r>
              <a:rPr lang="ru-RU" sz="2800" dirty="0"/>
              <a:t>Высокое количество детей проживающих вне семьи</a:t>
            </a:r>
            <a:endParaRPr lang="fi-FI" sz="2800" dirty="0"/>
          </a:p>
          <a:p>
            <a:pPr>
              <a:spcBef>
                <a:spcPts val="0"/>
              </a:spcBef>
              <a:spcAft>
                <a:spcPts val="1800"/>
              </a:spcAft>
            </a:pPr>
            <a:r>
              <a:rPr lang="ru-RU" sz="2800" dirty="0"/>
              <a:t>Растущие государственные</a:t>
            </a:r>
            <a:r>
              <a:rPr lang="fi-FI" sz="2800" dirty="0"/>
              <a:t> </a:t>
            </a:r>
            <a:r>
              <a:rPr lang="ru-RU" sz="2800" dirty="0"/>
              <a:t>расходы</a:t>
            </a:r>
          </a:p>
          <a:p>
            <a:endParaRPr lang="fi-FI" dirty="0"/>
          </a:p>
          <a:p>
            <a:pPr marL="0" indent="0">
              <a:buNone/>
            </a:pPr>
            <a:endParaRPr lang="ru-RU" dirty="0"/>
          </a:p>
          <a:p>
            <a:pPr marL="0" indent="0">
              <a:buNone/>
            </a:pPr>
            <a:endParaRPr lang="fi-FI" dirty="0"/>
          </a:p>
        </p:txBody>
      </p:sp>
      <p:sp>
        <p:nvSpPr>
          <p:cNvPr id="4" name="Päivämäärän paikkamerkki 3"/>
          <p:cNvSpPr>
            <a:spLocks noGrp="1"/>
          </p:cNvSpPr>
          <p:nvPr>
            <p:ph type="dt" sz="half" idx="10"/>
          </p:nvPr>
        </p:nvSpPr>
        <p:spPr/>
        <p:txBody>
          <a:bodyPr/>
          <a:lstStyle/>
          <a:p>
            <a:fld id="{3167E61A-5471-4CD8-AA94-257FF67221ED}" type="datetime1">
              <a:rPr lang="fi-FI" smtClean="0"/>
              <a:pPr/>
              <a:t>30.10.2017</a:t>
            </a:fld>
            <a:endParaRPr lang="fi-FI" dirty="0"/>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144" y="1077587"/>
            <a:ext cx="4398978" cy="5391240"/>
          </a:xfrm>
          <a:prstGeom prst="rect">
            <a:avLst/>
          </a:prstGeom>
        </p:spPr>
      </p:pic>
    </p:spTree>
    <p:extLst>
      <p:ext uri="{BB962C8B-B14F-4D97-AF65-F5344CB8AC3E}">
        <p14:creationId xmlns:p14="http://schemas.microsoft.com/office/powerpoint/2010/main" val="257842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71464" y="188640"/>
            <a:ext cx="10688752" cy="720080"/>
          </a:xfrm>
        </p:spPr>
        <p:txBody>
          <a:bodyPr>
            <a:normAutofit/>
          </a:bodyPr>
          <a:lstStyle/>
          <a:p>
            <a:pPr algn="ctr"/>
            <a:r>
              <a:rPr lang="ru-RU" dirty="0"/>
              <a:t>Мнения детей</a:t>
            </a:r>
            <a:r>
              <a:rPr lang="fi-FI" dirty="0"/>
              <a:t> </a:t>
            </a:r>
            <a:r>
              <a:rPr lang="ru-RU" dirty="0"/>
              <a:t>о социальных услугах</a:t>
            </a:r>
            <a:endParaRPr lang="fi-FI" sz="3200" dirty="0"/>
          </a:p>
        </p:txBody>
      </p:sp>
      <p:sp>
        <p:nvSpPr>
          <p:cNvPr id="4" name="Päivämäärän paikkamerkki 3"/>
          <p:cNvSpPr>
            <a:spLocks noGrp="1"/>
          </p:cNvSpPr>
          <p:nvPr>
            <p:ph type="dt" sz="half" idx="10"/>
          </p:nvPr>
        </p:nvSpPr>
        <p:spPr/>
        <p:txBody>
          <a:bodyPr/>
          <a:lstStyle/>
          <a:p>
            <a:fld id="{3167E61A-5471-4CD8-AA94-257FF67221ED}" type="datetime1">
              <a:rPr lang="fi-FI" smtClean="0"/>
              <a:pPr/>
              <a:t>30.10.2017</a:t>
            </a:fld>
            <a:endParaRPr lang="fi-FI" dirty="0"/>
          </a:p>
        </p:txBody>
      </p:sp>
      <p:sp>
        <p:nvSpPr>
          <p:cNvPr id="5" name="Alatunnisteen paikkamerkki 4"/>
          <p:cNvSpPr>
            <a:spLocks noGrp="1"/>
          </p:cNvSpPr>
          <p:nvPr>
            <p:ph type="ftr" sz="quarter" idx="11"/>
          </p:nvPr>
        </p:nvSpPr>
        <p:spPr/>
        <p:txBody>
          <a:bodyPr/>
          <a:lstStyle/>
          <a:p>
            <a:r>
              <a:rPr lang="fi-FI"/>
              <a:t>Etunimi Sukunimi</a:t>
            </a:r>
            <a:endParaRPr lang="fi-FI" dirty="0"/>
          </a:p>
        </p:txBody>
      </p:sp>
      <p:sp>
        <p:nvSpPr>
          <p:cNvPr id="7" name="Suorakulmio 6"/>
          <p:cNvSpPr/>
          <p:nvPr/>
        </p:nvSpPr>
        <p:spPr>
          <a:xfrm>
            <a:off x="695400" y="1398731"/>
            <a:ext cx="7043870" cy="4154984"/>
          </a:xfrm>
          <a:prstGeom prst="rect">
            <a:avLst/>
          </a:prstGeom>
        </p:spPr>
        <p:txBody>
          <a:bodyPr wrap="square">
            <a:spAutoFit/>
          </a:bodyPr>
          <a:lstStyle/>
          <a:p>
            <a:pPr indent="-342900"/>
            <a:r>
              <a:rPr lang="ru-RU" sz="2400" i="1" dirty="0"/>
              <a:t>«Хочу общаться со взрослыми без титулов и каких-то статусов»</a:t>
            </a:r>
          </a:p>
          <a:p>
            <a:pPr indent="-457200"/>
            <a:endParaRPr lang="ru-RU" sz="2400" i="1" dirty="0"/>
          </a:p>
          <a:p>
            <a:pPr indent="-457200"/>
            <a:r>
              <a:rPr lang="ru-RU" sz="2400" i="1" dirty="0"/>
              <a:t>«Я хожу к школьному куратору и абсолютно не понимаю, что он делает, зачем они меня туда направили, чем они вообще занимаются»</a:t>
            </a:r>
          </a:p>
          <a:p>
            <a:endParaRPr lang="ru-RU" sz="2400" i="1" dirty="0"/>
          </a:p>
          <a:p>
            <a:pPr indent="-342900"/>
            <a:r>
              <a:rPr lang="ru-RU" sz="2400" i="1" dirty="0"/>
              <a:t>«Вот уже год хожу на терапию. Я ему нечего не сказал - всё как-то неестественно. Он до сих пор не знает о том, что я себя режу и о происшествии с таблетками»</a:t>
            </a:r>
            <a:endParaRPr lang="fi-FI" sz="2400" i="1" dirty="0"/>
          </a:p>
        </p:txBody>
      </p:sp>
      <p:pic>
        <p:nvPicPr>
          <p:cNvPr id="22530" name="Picture 2" descr="http://www.rainbowreach.com/download-images/large/Children2lg.jpg"/>
          <p:cNvPicPr>
            <a:picLocks noChangeAspect="1" noChangeArrowheads="1"/>
          </p:cNvPicPr>
          <p:nvPr/>
        </p:nvPicPr>
        <p:blipFill>
          <a:blip r:embed="rId2" cstate="print"/>
          <a:srcRect l="24231" r="6734"/>
          <a:stretch>
            <a:fillRect/>
          </a:stretch>
        </p:blipFill>
        <p:spPr bwMode="auto">
          <a:xfrm>
            <a:off x="7896200" y="1508760"/>
            <a:ext cx="4295800" cy="5140035"/>
          </a:xfrm>
          <a:prstGeom prst="rect">
            <a:avLst/>
          </a:prstGeom>
          <a:noFill/>
        </p:spPr>
      </p:pic>
    </p:spTree>
    <p:extLst>
      <p:ext uri="{BB962C8B-B14F-4D97-AF65-F5344CB8AC3E}">
        <p14:creationId xmlns:p14="http://schemas.microsoft.com/office/powerpoint/2010/main" val="407786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8485" y="1988842"/>
            <a:ext cx="3033517" cy="4720135"/>
          </a:xfrm>
          <a:prstGeom prst="rect">
            <a:avLst/>
          </a:prstGeom>
        </p:spPr>
      </p:pic>
      <p:sp>
        <p:nvSpPr>
          <p:cNvPr id="4" name="Otsikko 1"/>
          <p:cNvSpPr txBox="1">
            <a:spLocks/>
          </p:cNvSpPr>
          <p:nvPr/>
        </p:nvSpPr>
        <p:spPr>
          <a:xfrm>
            <a:off x="2207568" y="2204864"/>
            <a:ext cx="7197264" cy="1656184"/>
          </a:xfrm>
          <a:prstGeom prst="rect">
            <a:avLst/>
          </a:prstGeom>
        </p:spPr>
        <p:txBody>
          <a:bodyPr vert="horz" lIns="36000" tIns="36000" rIns="36000" bIns="3600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600" b="1" i="0" u="none" strike="noStrike" kern="1200" cap="none" spc="0" normalizeH="0" baseline="0" noProof="0" dirty="0">
                <a:ln>
                  <a:noFill/>
                </a:ln>
                <a:solidFill>
                  <a:schemeClr val="tx1"/>
                </a:solidFill>
                <a:effectLst/>
                <a:uLnTx/>
                <a:uFillTx/>
                <a:latin typeface="+mj-lt"/>
                <a:ea typeface="+mj-ea"/>
                <a:cs typeface="+mj-cs"/>
              </a:rPr>
              <a:t>Реформа</a:t>
            </a:r>
            <a:endParaRPr kumimoji="0" lang="fi-FI" sz="6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5657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5561" y="1529082"/>
            <a:ext cx="11031079" cy="1080000"/>
          </a:xfrm>
        </p:spPr>
        <p:txBody>
          <a:bodyPr>
            <a:normAutofit/>
          </a:bodyPr>
          <a:lstStyle/>
          <a:p>
            <a:r>
              <a:rPr lang="ru-RU" sz="2700" dirty="0">
                <a:solidFill>
                  <a:schemeClr val="tx1"/>
                </a:solidFill>
                <a:latin typeface="+mn-lt"/>
                <a:ea typeface="+mn-ea"/>
                <a:cs typeface="+mn-cs"/>
              </a:rPr>
              <a:t>Цель реформы</a:t>
            </a:r>
            <a:r>
              <a:rPr lang="fi-FI" sz="2700" dirty="0">
                <a:solidFill>
                  <a:schemeClr val="tx1"/>
                </a:solidFill>
                <a:latin typeface="+mn-lt"/>
                <a:ea typeface="+mn-ea"/>
                <a:cs typeface="+mn-cs"/>
              </a:rPr>
              <a:t>:</a:t>
            </a:r>
            <a:r>
              <a:rPr lang="ru-RU" sz="2700" dirty="0">
                <a:solidFill>
                  <a:schemeClr val="tx1"/>
                </a:solidFill>
                <a:latin typeface="+mn-lt"/>
                <a:ea typeface="+mn-ea"/>
                <a:cs typeface="+mn-cs"/>
              </a:rPr>
              <a:t>  </a:t>
            </a:r>
            <a:r>
              <a:rPr lang="ru-RU" sz="2400" b="0" dirty="0">
                <a:solidFill>
                  <a:schemeClr val="tx1"/>
                </a:solidFill>
                <a:latin typeface="+mn-lt"/>
                <a:ea typeface="+mn-ea"/>
                <a:cs typeface="+mn-cs"/>
              </a:rPr>
              <a:t>Среда, благоприятная для детей, на уровне муниципалитетов и субъектов (доброжелательная к детям)</a:t>
            </a:r>
            <a:endParaRPr lang="fi-FI" sz="2600" b="0" dirty="0">
              <a:solidFill>
                <a:schemeClr val="tx1"/>
              </a:solidFill>
            </a:endParaRPr>
          </a:p>
        </p:txBody>
      </p:sp>
      <p:sp>
        <p:nvSpPr>
          <p:cNvPr id="4" name="Päivämäärän paikkamerkki 3"/>
          <p:cNvSpPr>
            <a:spLocks noGrp="1"/>
          </p:cNvSpPr>
          <p:nvPr>
            <p:ph type="dt" sz="half" idx="10"/>
          </p:nvPr>
        </p:nvSpPr>
        <p:spPr/>
        <p:txBody>
          <a:bodyPr/>
          <a:lstStyle/>
          <a:p>
            <a:fld id="{3167E61A-5471-4CD8-AA94-257FF67221ED}" type="datetime1">
              <a:rPr lang="fi-FI" smtClean="0"/>
              <a:pPr/>
              <a:t>30.10.2017</a:t>
            </a:fld>
            <a:endParaRPr lang="fi-FI" dirty="0"/>
          </a:p>
        </p:txBody>
      </p:sp>
      <p:sp>
        <p:nvSpPr>
          <p:cNvPr id="5" name="Alatunnisteen paikkamerkki 4"/>
          <p:cNvSpPr>
            <a:spLocks noGrp="1"/>
          </p:cNvSpPr>
          <p:nvPr>
            <p:ph type="ftr" sz="quarter" idx="11"/>
          </p:nvPr>
        </p:nvSpPr>
        <p:spPr/>
        <p:txBody>
          <a:bodyPr/>
          <a:lstStyle/>
          <a:p>
            <a:r>
              <a:rPr lang="fi-FI"/>
              <a:t>Etunimi Sukunimi</a:t>
            </a:r>
            <a:endParaRPr lang="fi-FI" dirty="0"/>
          </a:p>
        </p:txBody>
      </p:sp>
      <p:sp>
        <p:nvSpPr>
          <p:cNvPr id="8" name="Otsikko 1"/>
          <p:cNvSpPr txBox="1">
            <a:spLocks/>
          </p:cNvSpPr>
          <p:nvPr/>
        </p:nvSpPr>
        <p:spPr>
          <a:xfrm>
            <a:off x="407368" y="260648"/>
            <a:ext cx="10701790" cy="1008112"/>
          </a:xfrm>
          <a:prstGeom prst="rect">
            <a:avLst/>
          </a:prstGeom>
        </p:spPr>
        <p:txBody>
          <a:bodyPr vert="horz" lIns="36000" tIns="36000" rIns="36000" bIns="3600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solidFill>
                  <a:schemeClr val="accent1"/>
                </a:solidFill>
                <a:effectLst/>
                <a:uLnTx/>
                <a:uFillTx/>
                <a:latin typeface="+mj-lt"/>
                <a:ea typeface="+mj-ea"/>
                <a:cs typeface="+mj-cs"/>
              </a:rPr>
              <a:t>Реформа системы социального</a:t>
            </a:r>
            <a:r>
              <a:rPr kumimoji="0" lang="ru-RU" sz="3600" b="1" i="0" u="none" strike="noStrike" kern="1200" cap="none" spc="0" normalizeH="0" noProof="0" dirty="0">
                <a:ln>
                  <a:noFill/>
                </a:ln>
                <a:solidFill>
                  <a:schemeClr val="accent1"/>
                </a:solidFill>
                <a:effectLst/>
                <a:uLnTx/>
                <a:uFillTx/>
                <a:latin typeface="+mj-lt"/>
                <a:ea typeface="+mj-ea"/>
                <a:cs typeface="+mj-cs"/>
              </a:rPr>
              <a:t> обеспечения, здравоохранения, регионального самоуправления</a:t>
            </a:r>
            <a:endParaRPr kumimoji="0" lang="fi-FI" sz="36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46082" name="Picture 2" descr="http://babynar.ru/images/cms/content/vebinaru/depositphotos_1052084_s.jpg"/>
          <p:cNvPicPr>
            <a:picLocks noChangeAspect="1" noChangeArrowheads="1"/>
          </p:cNvPicPr>
          <p:nvPr/>
        </p:nvPicPr>
        <p:blipFill>
          <a:blip r:embed="rId2" cstate="print"/>
          <a:srcRect l="8730" t="7861" r="15322"/>
          <a:stretch>
            <a:fillRect/>
          </a:stretch>
        </p:blipFill>
        <p:spPr bwMode="auto">
          <a:xfrm>
            <a:off x="7439472" y="3016437"/>
            <a:ext cx="4752528" cy="3841563"/>
          </a:xfrm>
          <a:prstGeom prst="rect">
            <a:avLst/>
          </a:prstGeom>
          <a:noFill/>
        </p:spPr>
      </p:pic>
      <p:sp>
        <p:nvSpPr>
          <p:cNvPr id="7" name="Otsikko 1"/>
          <p:cNvSpPr txBox="1">
            <a:spLocks/>
          </p:cNvSpPr>
          <p:nvPr/>
        </p:nvSpPr>
        <p:spPr>
          <a:xfrm>
            <a:off x="781263" y="2642378"/>
            <a:ext cx="6533937" cy="3194542"/>
          </a:xfrm>
          <a:prstGeom prst="rect">
            <a:avLst/>
          </a:prstGeom>
          <a:ln>
            <a:solidFill>
              <a:srgbClr val="005C6E"/>
            </a:solidFill>
          </a:ln>
        </p:spPr>
        <p:txBody>
          <a:bodyPr vert="horz" lIns="36000" tIns="36000" rIns="36000" bIns="36000" rtlCol="0" anchor="ctr">
            <a:normAutofit fontScale="90000" lnSpcReduction="10000"/>
          </a:bodyPr>
          <a:lstStyle/>
          <a:p>
            <a:pPr marL="360363" marR="0" lvl="0" indent="-360363" algn="l" defTabSz="914400" rtl="0" eaLnBrk="1" fontAlgn="auto" latinLnBrk="0" hangingPunct="1">
              <a:lnSpc>
                <a:spcPct val="100000"/>
              </a:lnSpc>
              <a:spcBef>
                <a:spcPct val="0"/>
              </a:spcBef>
              <a:spcAft>
                <a:spcPts val="0"/>
              </a:spcAft>
              <a:buClrTx/>
              <a:buSzTx/>
              <a:buFont typeface="Arial" pitchFamily="34" charset="0"/>
              <a:buChar char="•"/>
              <a:tabLst/>
              <a:defRPr/>
            </a:pPr>
            <a:r>
              <a:rPr lang="ru-RU" sz="2400" dirty="0">
                <a:solidFill>
                  <a:schemeClr val="accent1">
                    <a:lumMod val="50000"/>
                  </a:schemeClr>
                </a:solidFill>
              </a:rPr>
              <a:t>Реформа – одна из наиболее широких реформ законодательства Финляндии в истории страны </a:t>
            </a:r>
            <a:r>
              <a:rPr lang="fi-FI" sz="2400" dirty="0">
                <a:solidFill>
                  <a:schemeClr val="accent1">
                    <a:lumMod val="50000"/>
                  </a:schemeClr>
                </a:solidFill>
              </a:rPr>
              <a:t>(2007/417) </a:t>
            </a:r>
            <a:endParaRPr lang="ru-RU" sz="2400" dirty="0">
              <a:solidFill>
                <a:schemeClr val="accent1">
                  <a:lumMod val="50000"/>
                </a:schemeClr>
              </a:solidFill>
            </a:endParaRPr>
          </a:p>
          <a:p>
            <a:pPr marL="360363" marR="0" lvl="0" indent="-360363" algn="l" defTabSz="914400" rtl="0" eaLnBrk="1" fontAlgn="auto" latinLnBrk="0" hangingPunct="1">
              <a:lnSpc>
                <a:spcPct val="100000"/>
              </a:lnSpc>
              <a:spcBef>
                <a:spcPct val="0"/>
              </a:spcBef>
              <a:spcAft>
                <a:spcPts val="0"/>
              </a:spcAft>
              <a:buClrTx/>
              <a:buSzTx/>
              <a:buFont typeface="Arial" pitchFamily="34" charset="0"/>
              <a:buChar char="•"/>
              <a:tabLst/>
              <a:defRPr/>
            </a:pPr>
            <a:r>
              <a:rPr lang="ru-RU" sz="2400" dirty="0">
                <a:solidFill>
                  <a:schemeClr val="accent1">
                    <a:lumMod val="50000"/>
                  </a:schemeClr>
                </a:solidFill>
              </a:rPr>
              <a:t>При проведении структурных изменений на государственном уровне основной акцент сделан на участии детей. </a:t>
            </a:r>
          </a:p>
          <a:p>
            <a:pPr marR="0" lvl="0" algn="l" defTabSz="914400" rtl="0" eaLnBrk="1" fontAlgn="auto" latinLnBrk="0" hangingPunct="1">
              <a:lnSpc>
                <a:spcPct val="100000"/>
              </a:lnSpc>
              <a:spcBef>
                <a:spcPct val="0"/>
              </a:spcBef>
              <a:spcAft>
                <a:spcPts val="0"/>
              </a:spcAft>
              <a:buClrTx/>
              <a:buSzTx/>
              <a:tabLst/>
              <a:defRPr/>
            </a:pPr>
            <a:r>
              <a:rPr lang="fi-FI" sz="2400" dirty="0">
                <a:solidFill>
                  <a:schemeClr val="accent1">
                    <a:lumMod val="50000"/>
                  </a:schemeClr>
                </a:solidFill>
              </a:rPr>
              <a:t> </a:t>
            </a:r>
          </a:p>
          <a:p>
            <a:pPr marR="0" lvl="0" algn="l" defTabSz="914400" rtl="0" eaLnBrk="1" fontAlgn="auto" latinLnBrk="0" hangingPunct="1">
              <a:lnSpc>
                <a:spcPct val="100000"/>
              </a:lnSpc>
              <a:spcBef>
                <a:spcPct val="0"/>
              </a:spcBef>
              <a:spcAft>
                <a:spcPts val="0"/>
              </a:spcAft>
              <a:buClrTx/>
              <a:buSzTx/>
              <a:tabLst/>
              <a:defRPr/>
            </a:pPr>
            <a:r>
              <a:rPr lang="fi-FI" sz="2400" dirty="0">
                <a:solidFill>
                  <a:schemeClr val="accent1">
                    <a:lumMod val="50000"/>
                  </a:schemeClr>
                </a:solidFill>
              </a:rPr>
              <a:t>     </a:t>
            </a:r>
          </a:p>
          <a:p>
            <a:pPr marR="0" lvl="0" algn="l" defTabSz="914400" rtl="0" eaLnBrk="1" fontAlgn="auto" latinLnBrk="0" hangingPunct="1">
              <a:lnSpc>
                <a:spcPct val="100000"/>
              </a:lnSpc>
              <a:spcBef>
                <a:spcPct val="0"/>
              </a:spcBef>
              <a:spcAft>
                <a:spcPts val="0"/>
              </a:spcAft>
              <a:buClrTx/>
              <a:buSzTx/>
              <a:tabLst/>
              <a:defRPr/>
            </a:pPr>
            <a:r>
              <a:rPr lang="ru-RU" sz="2400" dirty="0">
                <a:solidFill>
                  <a:schemeClr val="accent1">
                    <a:lumMod val="50000"/>
                  </a:schemeClr>
                </a:solidFill>
              </a:rPr>
              <a:t>Создана рабочая группа и привлечены НКО с </a:t>
            </a:r>
            <a:r>
              <a:rPr lang="fi-FI" sz="2400" dirty="0">
                <a:solidFill>
                  <a:schemeClr val="accent1">
                    <a:lumMod val="50000"/>
                  </a:schemeClr>
                </a:solidFill>
              </a:rPr>
              <a:t> </a:t>
            </a:r>
            <a:r>
              <a:rPr lang="ru-RU" sz="2400" dirty="0">
                <a:solidFill>
                  <a:schemeClr val="accent1">
                    <a:lumMod val="50000"/>
                  </a:schemeClr>
                </a:solidFill>
              </a:rPr>
              <a:t>различными </a:t>
            </a:r>
            <a:r>
              <a:rPr lang="fi-FI" sz="2400" dirty="0">
                <a:solidFill>
                  <a:schemeClr val="accent1">
                    <a:lumMod val="50000"/>
                  </a:schemeClr>
                </a:solidFill>
              </a:rPr>
              <a:t>  </a:t>
            </a:r>
            <a:r>
              <a:rPr lang="ru-RU" sz="2400" dirty="0">
                <a:solidFill>
                  <a:schemeClr val="accent1">
                    <a:lumMod val="50000"/>
                  </a:schemeClr>
                </a:solidFill>
              </a:rPr>
              <a:t>проектами</a:t>
            </a:r>
            <a:r>
              <a:rPr lang="fi-FI" sz="2400" dirty="0">
                <a:solidFill>
                  <a:schemeClr val="accent1">
                    <a:lumMod val="50000"/>
                  </a:schemeClr>
                </a:solidFill>
              </a:rPr>
              <a:t> </a:t>
            </a:r>
          </a:p>
        </p:txBody>
      </p:sp>
      <p:sp>
        <p:nvSpPr>
          <p:cNvPr id="3" name="Nuoli: Oikea 2"/>
          <p:cNvSpPr/>
          <p:nvPr/>
        </p:nvSpPr>
        <p:spPr>
          <a:xfrm>
            <a:off x="1199456" y="45811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0192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760" y="1255593"/>
            <a:ext cx="10215655" cy="4157128"/>
          </a:xfrm>
          <a:prstGeom prst="rect">
            <a:avLst/>
          </a:prstGeom>
        </p:spPr>
      </p:pic>
      <p:sp>
        <p:nvSpPr>
          <p:cNvPr id="8" name="Text Placeholder 72"/>
          <p:cNvSpPr txBox="1">
            <a:spLocks noChangeAspect="1"/>
          </p:cNvSpPr>
          <p:nvPr/>
        </p:nvSpPr>
        <p:spPr>
          <a:xfrm>
            <a:off x="2038339" y="1175593"/>
            <a:ext cx="9638467" cy="7830000"/>
          </a:xfrm>
          <a:prstGeom prst="rect">
            <a:avLst/>
          </a:prstGeom>
        </p:spPr>
        <p:txBody>
          <a:bodyPr spcFirstLastPara="1" lIns="103895" tIns="51948" rIns="103895" bIns="51948" numCol="1">
            <a:prstTxWarp prst="textArchUp">
              <a:avLst>
                <a:gd name="adj" fmla="val 10805190"/>
              </a:avLst>
            </a:prstTxWarp>
            <a:noAutofit/>
          </a:bodyPr>
          <a:lstStyle>
            <a:lvl1pPr marL="0" indent="0" algn="ctr" rtl="0" eaLnBrk="1" fontAlgn="base" hangingPunct="1">
              <a:spcBef>
                <a:spcPct val="0"/>
              </a:spcBef>
              <a:spcAft>
                <a:spcPts val="0"/>
              </a:spcAft>
              <a:buClr>
                <a:schemeClr val="accent4"/>
              </a:buClr>
              <a:buFont typeface="Wingdings" charset="0"/>
              <a:buNone/>
              <a:defRPr sz="1000" b="1" cap="all" spc="200">
                <a:solidFill>
                  <a:srgbClr val="FFFFFF"/>
                </a:solidFill>
                <a:latin typeface="+mn-lt"/>
                <a:ea typeface="ＭＳ Ｐゴシック" charset="0"/>
                <a:cs typeface="+mn-cs"/>
              </a:defRPr>
            </a:lvl1pPr>
            <a:lvl2pPr marL="273050" indent="0" algn="ctr" rtl="0" eaLnBrk="1" fontAlgn="base" hangingPunct="1">
              <a:spcBef>
                <a:spcPct val="0"/>
              </a:spcBef>
              <a:spcAft>
                <a:spcPct val="20000"/>
              </a:spcAft>
              <a:buClr>
                <a:schemeClr val="accent4"/>
              </a:buClr>
              <a:buNone/>
              <a:defRPr sz="1400">
                <a:solidFill>
                  <a:schemeClr val="tx1"/>
                </a:solidFill>
                <a:latin typeface="+mn-lt"/>
                <a:ea typeface="ＭＳ Ｐゴシック" charset="0"/>
              </a:defRPr>
            </a:lvl2pPr>
            <a:lvl3pPr marL="534988" indent="0" algn="ctr" rtl="0" eaLnBrk="1" fontAlgn="base" hangingPunct="1">
              <a:spcBef>
                <a:spcPct val="0"/>
              </a:spcBef>
              <a:spcAft>
                <a:spcPct val="20000"/>
              </a:spcAft>
              <a:buClr>
                <a:schemeClr val="accent4"/>
              </a:buClr>
              <a:buFont typeface="Wingdings" charset="0"/>
              <a:buNone/>
              <a:defRPr sz="1400">
                <a:solidFill>
                  <a:schemeClr val="tx1"/>
                </a:solidFill>
                <a:latin typeface="+mn-lt"/>
                <a:ea typeface="ＭＳ Ｐゴシック" charset="0"/>
              </a:defRPr>
            </a:lvl3pPr>
            <a:lvl4pPr marL="806450" indent="0" algn="ctr" rtl="0" eaLnBrk="1" fontAlgn="base" hangingPunct="1">
              <a:spcBef>
                <a:spcPct val="0"/>
              </a:spcBef>
              <a:spcAft>
                <a:spcPct val="20000"/>
              </a:spcAft>
              <a:buClr>
                <a:schemeClr val="accent4"/>
              </a:buClr>
              <a:buNone/>
              <a:defRPr sz="1400">
                <a:solidFill>
                  <a:schemeClr val="tx1"/>
                </a:solidFill>
                <a:latin typeface="+mn-lt"/>
                <a:ea typeface="ＭＳ Ｐゴシック" charset="0"/>
              </a:defRPr>
            </a:lvl4pPr>
            <a:lvl5pPr marL="1076325" indent="0" algn="ctr" rtl="0" eaLnBrk="1" fontAlgn="base" hangingPunct="1">
              <a:spcBef>
                <a:spcPct val="0"/>
              </a:spcBef>
              <a:spcAft>
                <a:spcPct val="20000"/>
              </a:spcAft>
              <a:buClr>
                <a:schemeClr val="accent4"/>
              </a:buClr>
              <a:buNone/>
              <a:defRPr sz="1400">
                <a:solidFill>
                  <a:schemeClr val="tx1"/>
                </a:solidFill>
                <a:latin typeface="+mn-lt"/>
                <a:ea typeface="ＭＳ Ｐゴシック" charset="0"/>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a:lstStyle>
          <a:p>
            <a:pPr>
              <a:buClr>
                <a:srgbClr val="34A0CF"/>
              </a:buClr>
            </a:pPr>
            <a:r>
              <a:rPr lang="en-US" sz="1333" kern="0" dirty="0">
                <a:solidFill>
                  <a:srgbClr val="616365"/>
                </a:solidFill>
                <a:latin typeface="Arial" charset="0"/>
              </a:rPr>
              <a:t>Intensive</a:t>
            </a:r>
            <a:r>
              <a:rPr sz="1333" dirty="0"/>
              <a:t> </a:t>
            </a:r>
            <a:r>
              <a:rPr lang="en-US" sz="1333" kern="0" dirty="0">
                <a:solidFill>
                  <a:srgbClr val="616365"/>
                </a:solidFill>
                <a:latin typeface="Arial" charset="0"/>
              </a:rPr>
              <a:t>services</a:t>
            </a:r>
            <a:endParaRPr lang="en-GB" sz="1333" kern="0" dirty="0">
              <a:solidFill>
                <a:srgbClr val="616365"/>
              </a:solidFill>
              <a:latin typeface="Arial" charset="0"/>
              <a:ea typeface="Arial" charset="0"/>
              <a:cs typeface="Arial" charset="0"/>
            </a:endParaRPr>
          </a:p>
        </p:txBody>
      </p:sp>
      <p:sp>
        <p:nvSpPr>
          <p:cNvPr id="9" name="Text Placeholder 72"/>
          <p:cNvSpPr txBox="1">
            <a:spLocks noChangeAspect="1"/>
          </p:cNvSpPr>
          <p:nvPr/>
        </p:nvSpPr>
        <p:spPr>
          <a:xfrm>
            <a:off x="3046500" y="1994593"/>
            <a:ext cx="7622144" cy="6192000"/>
          </a:xfrm>
          <a:prstGeom prst="rect">
            <a:avLst/>
          </a:prstGeom>
        </p:spPr>
        <p:txBody>
          <a:bodyPr spcFirstLastPara="1" lIns="103895" tIns="51948" rIns="103895" bIns="51948" numCol="1">
            <a:prstTxWarp prst="textArchUp">
              <a:avLst>
                <a:gd name="adj" fmla="val 10806675"/>
              </a:avLst>
            </a:prstTxWarp>
            <a:noAutofit/>
          </a:bodyPr>
          <a:lstStyle>
            <a:lvl1pPr marL="0" indent="0" algn="ctr" rtl="0" eaLnBrk="1" fontAlgn="base" hangingPunct="1">
              <a:spcBef>
                <a:spcPct val="0"/>
              </a:spcBef>
              <a:spcAft>
                <a:spcPts val="0"/>
              </a:spcAft>
              <a:buClr>
                <a:schemeClr val="accent4"/>
              </a:buClr>
              <a:buFont typeface="Wingdings" charset="0"/>
              <a:buNone/>
              <a:defRPr sz="1000" b="1" cap="all" spc="200">
                <a:solidFill>
                  <a:srgbClr val="FFFFFF"/>
                </a:solidFill>
                <a:latin typeface="+mn-lt"/>
                <a:ea typeface="ＭＳ Ｐゴシック" charset="0"/>
                <a:cs typeface="+mn-cs"/>
              </a:defRPr>
            </a:lvl1pPr>
            <a:lvl2pPr marL="273050" indent="0" algn="ctr" rtl="0" eaLnBrk="1" fontAlgn="base" hangingPunct="1">
              <a:spcBef>
                <a:spcPct val="0"/>
              </a:spcBef>
              <a:spcAft>
                <a:spcPct val="20000"/>
              </a:spcAft>
              <a:buClr>
                <a:schemeClr val="accent4"/>
              </a:buClr>
              <a:buNone/>
              <a:defRPr sz="1400">
                <a:solidFill>
                  <a:schemeClr val="tx1"/>
                </a:solidFill>
                <a:latin typeface="+mn-lt"/>
                <a:ea typeface="ＭＳ Ｐゴシック" charset="0"/>
              </a:defRPr>
            </a:lvl2pPr>
            <a:lvl3pPr marL="534988" indent="0" algn="ctr" rtl="0" eaLnBrk="1" fontAlgn="base" hangingPunct="1">
              <a:spcBef>
                <a:spcPct val="0"/>
              </a:spcBef>
              <a:spcAft>
                <a:spcPct val="20000"/>
              </a:spcAft>
              <a:buClr>
                <a:schemeClr val="accent4"/>
              </a:buClr>
              <a:buFont typeface="Wingdings" charset="0"/>
              <a:buNone/>
              <a:defRPr sz="1400">
                <a:solidFill>
                  <a:schemeClr val="tx1"/>
                </a:solidFill>
                <a:latin typeface="+mn-lt"/>
                <a:ea typeface="ＭＳ Ｐゴシック" charset="0"/>
              </a:defRPr>
            </a:lvl3pPr>
            <a:lvl4pPr marL="806450" indent="0" algn="ctr" rtl="0" eaLnBrk="1" fontAlgn="base" hangingPunct="1">
              <a:spcBef>
                <a:spcPct val="0"/>
              </a:spcBef>
              <a:spcAft>
                <a:spcPct val="20000"/>
              </a:spcAft>
              <a:buClr>
                <a:schemeClr val="accent4"/>
              </a:buClr>
              <a:buNone/>
              <a:defRPr sz="1400">
                <a:solidFill>
                  <a:schemeClr val="tx1"/>
                </a:solidFill>
                <a:latin typeface="+mn-lt"/>
                <a:ea typeface="ＭＳ Ｐゴシック" charset="0"/>
              </a:defRPr>
            </a:lvl4pPr>
            <a:lvl5pPr marL="1076325" indent="0" algn="ctr" rtl="0" eaLnBrk="1" fontAlgn="base" hangingPunct="1">
              <a:spcBef>
                <a:spcPct val="0"/>
              </a:spcBef>
              <a:spcAft>
                <a:spcPct val="20000"/>
              </a:spcAft>
              <a:buClr>
                <a:schemeClr val="accent4"/>
              </a:buClr>
              <a:buNone/>
              <a:defRPr sz="1400">
                <a:solidFill>
                  <a:schemeClr val="tx1"/>
                </a:solidFill>
                <a:latin typeface="+mn-lt"/>
                <a:ea typeface="ＭＳ Ｐゴシック" charset="0"/>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a:lstStyle>
          <a:p>
            <a:pPr>
              <a:buClr>
                <a:srgbClr val="34A0CF"/>
              </a:buClr>
            </a:pPr>
            <a:r>
              <a:rPr lang="en-US" sz="1333" kern="0" dirty="0">
                <a:solidFill>
                  <a:srgbClr val="616365"/>
                </a:solidFill>
                <a:latin typeface="Arial" charset="0"/>
              </a:rPr>
              <a:t>SPECIALISED services</a:t>
            </a:r>
            <a:endParaRPr lang="en-GB" sz="1333" kern="0" dirty="0">
              <a:solidFill>
                <a:srgbClr val="616365"/>
              </a:solidFill>
              <a:latin typeface="Arial" charset="0"/>
              <a:ea typeface="Arial" charset="0"/>
              <a:cs typeface="Arial" charset="0"/>
            </a:endParaRPr>
          </a:p>
        </p:txBody>
      </p:sp>
      <p:sp>
        <p:nvSpPr>
          <p:cNvPr id="10" name="Text Placeholder 72"/>
          <p:cNvSpPr txBox="1">
            <a:spLocks noChangeAspect="1"/>
          </p:cNvSpPr>
          <p:nvPr/>
        </p:nvSpPr>
        <p:spPr>
          <a:xfrm>
            <a:off x="4132212" y="2888704"/>
            <a:ext cx="5450720" cy="4428000"/>
          </a:xfrm>
          <a:prstGeom prst="rect">
            <a:avLst/>
          </a:prstGeom>
        </p:spPr>
        <p:txBody>
          <a:bodyPr spcFirstLastPara="1" lIns="103895" tIns="51948" rIns="103895" bIns="51948" numCol="1">
            <a:prstTxWarp prst="textArchUp">
              <a:avLst>
                <a:gd name="adj" fmla="val 10790669"/>
              </a:avLst>
            </a:prstTxWarp>
            <a:noAutofit/>
          </a:bodyPr>
          <a:lstStyle>
            <a:lvl1pPr marL="0" indent="0" algn="ctr" rtl="0" eaLnBrk="1" fontAlgn="base" hangingPunct="1">
              <a:spcBef>
                <a:spcPct val="0"/>
              </a:spcBef>
              <a:spcAft>
                <a:spcPts val="0"/>
              </a:spcAft>
              <a:buClr>
                <a:schemeClr val="accent4"/>
              </a:buClr>
              <a:buFont typeface="Wingdings" charset="0"/>
              <a:buNone/>
              <a:defRPr sz="1000" b="1" cap="all" spc="200">
                <a:solidFill>
                  <a:srgbClr val="FFFFFF"/>
                </a:solidFill>
                <a:latin typeface="+mn-lt"/>
                <a:ea typeface="ＭＳ Ｐゴシック" charset="0"/>
                <a:cs typeface="+mn-cs"/>
              </a:defRPr>
            </a:lvl1pPr>
            <a:lvl2pPr marL="273050" indent="0" algn="ctr" rtl="0" eaLnBrk="1" fontAlgn="base" hangingPunct="1">
              <a:spcBef>
                <a:spcPct val="0"/>
              </a:spcBef>
              <a:spcAft>
                <a:spcPct val="20000"/>
              </a:spcAft>
              <a:buClr>
                <a:schemeClr val="accent4"/>
              </a:buClr>
              <a:buNone/>
              <a:defRPr sz="1400">
                <a:solidFill>
                  <a:schemeClr val="tx1"/>
                </a:solidFill>
                <a:latin typeface="+mn-lt"/>
                <a:ea typeface="ＭＳ Ｐゴシック" charset="0"/>
              </a:defRPr>
            </a:lvl2pPr>
            <a:lvl3pPr marL="534988" indent="0" algn="ctr" rtl="0" eaLnBrk="1" fontAlgn="base" hangingPunct="1">
              <a:spcBef>
                <a:spcPct val="0"/>
              </a:spcBef>
              <a:spcAft>
                <a:spcPct val="20000"/>
              </a:spcAft>
              <a:buClr>
                <a:schemeClr val="accent4"/>
              </a:buClr>
              <a:buFont typeface="Wingdings" charset="0"/>
              <a:buNone/>
              <a:defRPr sz="1400">
                <a:solidFill>
                  <a:schemeClr val="tx1"/>
                </a:solidFill>
                <a:latin typeface="+mn-lt"/>
                <a:ea typeface="ＭＳ Ｐゴシック" charset="0"/>
              </a:defRPr>
            </a:lvl3pPr>
            <a:lvl4pPr marL="806450" indent="0" algn="ctr" rtl="0" eaLnBrk="1" fontAlgn="base" hangingPunct="1">
              <a:spcBef>
                <a:spcPct val="0"/>
              </a:spcBef>
              <a:spcAft>
                <a:spcPct val="20000"/>
              </a:spcAft>
              <a:buClr>
                <a:schemeClr val="accent4"/>
              </a:buClr>
              <a:buNone/>
              <a:defRPr sz="1400">
                <a:solidFill>
                  <a:schemeClr val="tx1"/>
                </a:solidFill>
                <a:latin typeface="+mn-lt"/>
                <a:ea typeface="ＭＳ Ｐゴシック" charset="0"/>
              </a:defRPr>
            </a:lvl4pPr>
            <a:lvl5pPr marL="1076325" indent="0" algn="ctr" rtl="0" eaLnBrk="1" fontAlgn="base" hangingPunct="1">
              <a:spcBef>
                <a:spcPct val="0"/>
              </a:spcBef>
              <a:spcAft>
                <a:spcPct val="20000"/>
              </a:spcAft>
              <a:buClr>
                <a:schemeClr val="accent4"/>
              </a:buClr>
              <a:buNone/>
              <a:defRPr sz="1400">
                <a:solidFill>
                  <a:schemeClr val="tx1"/>
                </a:solidFill>
                <a:latin typeface="+mn-lt"/>
                <a:ea typeface="ＭＳ Ｐゴシック" charset="0"/>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a:lstStyle>
          <a:p>
            <a:pPr>
              <a:buClr>
                <a:srgbClr val="34A0CF"/>
              </a:buClr>
            </a:pPr>
            <a:r>
              <a:rPr lang="en-US" sz="1333" kern="0" dirty="0">
                <a:solidFill>
                  <a:srgbClr val="616365"/>
                </a:solidFill>
                <a:latin typeface="Arial" charset="0"/>
              </a:rPr>
              <a:t>LOW THRESHOLD services</a:t>
            </a:r>
            <a:endParaRPr lang="en-GB" sz="1333" kern="0" dirty="0">
              <a:solidFill>
                <a:srgbClr val="616365"/>
              </a:solidFill>
              <a:latin typeface="Arial" charset="0"/>
              <a:ea typeface="Arial" charset="0"/>
              <a:cs typeface="Arial" charset="0"/>
            </a:endParaRPr>
          </a:p>
        </p:txBody>
      </p:sp>
      <p:sp>
        <p:nvSpPr>
          <p:cNvPr id="12" name="Suorakulmio 11"/>
          <p:cNvSpPr/>
          <p:nvPr/>
        </p:nvSpPr>
        <p:spPr>
          <a:xfrm>
            <a:off x="226161" y="777555"/>
            <a:ext cx="3352766" cy="1459512"/>
          </a:xfrm>
          <a:prstGeom prst="rect">
            <a:avLst/>
          </a:prstGeom>
        </p:spPr>
        <p:txBody>
          <a:bodyPr wrap="square" lIns="103895" tIns="51948" rIns="103895" bIns="51948">
            <a:spAutoFit/>
          </a:bodyPr>
          <a:lstStyle/>
          <a:p>
            <a:pPr fontAlgn="base">
              <a:spcBef>
                <a:spcPct val="0"/>
              </a:spcBef>
              <a:spcAft>
                <a:spcPct val="0"/>
              </a:spcAft>
            </a:pPr>
            <a:r>
              <a:rPr lang="fi-FI" sz="1467" b="1" dirty="0">
                <a:solidFill>
                  <a:srgbClr val="616365"/>
                </a:solidFill>
                <a:latin typeface="Arial" charset="0"/>
              </a:rPr>
              <a:t>Counties organise all health and social services for children and </a:t>
            </a:r>
            <a:r>
              <a:rPr lang="fi-FI" sz="1467" b="1" dirty="0" err="1">
                <a:solidFill>
                  <a:srgbClr val="616365"/>
                </a:solidFill>
                <a:latin typeface="Arial" charset="0"/>
              </a:rPr>
              <a:t>families</a:t>
            </a:r>
            <a:r>
              <a:rPr lang="fi-FI" sz="1467" b="1" dirty="0">
                <a:solidFill>
                  <a:srgbClr val="616365"/>
                </a:solidFill>
                <a:latin typeface="Arial" charset="0"/>
              </a:rPr>
              <a:t> and coordinate the services of </a:t>
            </a:r>
            <a:r>
              <a:rPr lang="fi-FI" sz="1467" b="1" dirty="0" err="1">
                <a:solidFill>
                  <a:srgbClr val="616365"/>
                </a:solidFill>
                <a:latin typeface="Arial" charset="0"/>
              </a:rPr>
              <a:t>different</a:t>
            </a:r>
            <a:r>
              <a:rPr lang="fi-FI" sz="1467" b="1" dirty="0">
                <a:solidFill>
                  <a:srgbClr val="616365"/>
                </a:solidFill>
                <a:latin typeface="Arial" charset="0"/>
              </a:rPr>
              <a:t> </a:t>
            </a:r>
            <a:r>
              <a:rPr lang="fi-FI" sz="1467" b="1" dirty="0" err="1">
                <a:solidFill>
                  <a:srgbClr val="616365"/>
                </a:solidFill>
                <a:latin typeface="Arial" charset="0"/>
              </a:rPr>
              <a:t>providers</a:t>
            </a:r>
            <a:r>
              <a:rPr lang="fi-FI" sz="1467" b="1" dirty="0">
                <a:solidFill>
                  <a:srgbClr val="616365"/>
                </a:solidFill>
                <a:latin typeface="Arial" charset="0"/>
              </a:rPr>
              <a:t> into efficient and </a:t>
            </a:r>
            <a:r>
              <a:rPr lang="fi-FI" sz="1467" b="1" dirty="0" err="1">
                <a:solidFill>
                  <a:srgbClr val="616365"/>
                </a:solidFill>
                <a:latin typeface="Arial" charset="0"/>
              </a:rPr>
              <a:t>customer-oriented</a:t>
            </a:r>
            <a:r>
              <a:rPr lang="fi-FI" sz="1467" b="1" dirty="0">
                <a:solidFill>
                  <a:srgbClr val="616365"/>
                </a:solidFill>
                <a:latin typeface="Arial" charset="0"/>
              </a:rPr>
              <a:t> </a:t>
            </a:r>
            <a:r>
              <a:rPr lang="fi-FI" sz="1467" b="1" dirty="0" err="1">
                <a:solidFill>
                  <a:srgbClr val="616365"/>
                </a:solidFill>
                <a:latin typeface="Arial" charset="0"/>
              </a:rPr>
              <a:t>care</a:t>
            </a:r>
            <a:r>
              <a:rPr lang="fi-FI" sz="1467" b="1" dirty="0">
                <a:solidFill>
                  <a:srgbClr val="616365"/>
                </a:solidFill>
                <a:latin typeface="Arial" charset="0"/>
              </a:rPr>
              <a:t> and service chains.</a:t>
            </a:r>
          </a:p>
        </p:txBody>
      </p:sp>
      <p:pic>
        <p:nvPicPr>
          <p:cNvPr id="16" name="Kuva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1076" y="2470436"/>
            <a:ext cx="1405624" cy="827507"/>
          </a:xfrm>
          <a:prstGeom prst="rect">
            <a:avLst/>
          </a:prstGeom>
        </p:spPr>
      </p:pic>
      <p:sp>
        <p:nvSpPr>
          <p:cNvPr id="13" name="Rectangle 8"/>
          <p:cNvSpPr/>
          <p:nvPr/>
        </p:nvSpPr>
        <p:spPr>
          <a:xfrm>
            <a:off x="5750439" y="1401039"/>
            <a:ext cx="2044299" cy="328423"/>
          </a:xfrm>
          <a:prstGeom prst="rect">
            <a:avLst/>
          </a:prstGeom>
        </p:spPr>
        <p:txBody>
          <a:bodyPr wrap="square" lIns="0" tIns="0" rIns="81808" bIns="0">
            <a:spAutoFit/>
          </a:bodyPr>
          <a:lstStyle/>
          <a:p>
            <a:pPr algn="ctr" fontAlgn="base">
              <a:spcBef>
                <a:spcPct val="0"/>
              </a:spcBef>
              <a:spcAft>
                <a:spcPct val="0"/>
              </a:spcAft>
            </a:pPr>
            <a:r>
              <a:rPr lang="fi-FI" sz="1067" b="1" dirty="0">
                <a:solidFill>
                  <a:srgbClr val="616365"/>
                </a:solidFill>
                <a:latin typeface="Arial" charset="0"/>
              </a:rPr>
              <a:t>Intensive specialised child protection services</a:t>
            </a:r>
            <a:endParaRPr lang="en-GB" sz="1067" b="1" dirty="0">
              <a:solidFill>
                <a:srgbClr val="616365"/>
              </a:solidFill>
              <a:latin typeface="Arial" charset="0"/>
            </a:endParaRPr>
          </a:p>
        </p:txBody>
      </p:sp>
      <p:sp>
        <p:nvSpPr>
          <p:cNvPr id="17" name="Rectangle 22"/>
          <p:cNvSpPr/>
          <p:nvPr/>
        </p:nvSpPr>
        <p:spPr>
          <a:xfrm>
            <a:off x="6111992" y="2272203"/>
            <a:ext cx="1673073" cy="184666"/>
          </a:xfrm>
          <a:prstGeom prst="rect">
            <a:avLst/>
          </a:prstGeom>
        </p:spPr>
        <p:txBody>
          <a:bodyPr wrap="square" lIns="81808" tIns="0" rIns="0" bIns="0">
            <a:spAutoFit/>
          </a:bodyPr>
          <a:lstStyle/>
          <a:p>
            <a:pPr algn="ctr" fontAlgn="base">
              <a:spcBef>
                <a:spcPts val="681"/>
              </a:spcBef>
              <a:spcAft>
                <a:spcPct val="0"/>
              </a:spcAft>
            </a:pPr>
            <a:r>
              <a:rPr lang="en-US" sz="1200" b="1" dirty="0">
                <a:solidFill>
                  <a:srgbClr val="616365"/>
                </a:solidFill>
                <a:latin typeface="Arial" charset="0"/>
              </a:rPr>
              <a:t>Child protection</a:t>
            </a:r>
            <a:endParaRPr lang="en-GB" sz="1200" b="1" dirty="0">
              <a:solidFill>
                <a:srgbClr val="616365"/>
              </a:solidFill>
              <a:latin typeface="Arial" charset="0"/>
            </a:endParaRPr>
          </a:p>
        </p:txBody>
      </p:sp>
      <p:sp>
        <p:nvSpPr>
          <p:cNvPr id="19" name="Rectangle 8"/>
          <p:cNvSpPr/>
          <p:nvPr/>
        </p:nvSpPr>
        <p:spPr>
          <a:xfrm>
            <a:off x="3881585" y="1798262"/>
            <a:ext cx="1722136" cy="718145"/>
          </a:xfrm>
          <a:prstGeom prst="rect">
            <a:avLst/>
          </a:prstGeom>
        </p:spPr>
        <p:txBody>
          <a:bodyPr wrap="square" lIns="0" tIns="0" rIns="81808" bIns="0">
            <a:spAutoFit/>
          </a:bodyPr>
          <a:lstStyle/>
          <a:p>
            <a:pPr fontAlgn="base">
              <a:lnSpc>
                <a:spcPts val="1364"/>
              </a:lnSpc>
              <a:spcBef>
                <a:spcPct val="0"/>
              </a:spcBef>
              <a:spcAft>
                <a:spcPct val="0"/>
              </a:spcAft>
            </a:pPr>
            <a:r>
              <a:rPr lang="fi-FI" sz="1067" b="1" dirty="0">
                <a:solidFill>
                  <a:srgbClr val="616365"/>
                </a:solidFill>
                <a:latin typeface="Arial" charset="0"/>
              </a:rPr>
              <a:t>Intensive </a:t>
            </a:r>
          </a:p>
          <a:p>
            <a:pPr fontAlgn="base">
              <a:lnSpc>
                <a:spcPts val="1364"/>
              </a:lnSpc>
              <a:spcBef>
                <a:spcPct val="0"/>
              </a:spcBef>
              <a:spcAft>
                <a:spcPct val="0"/>
              </a:spcAft>
            </a:pPr>
            <a:r>
              <a:rPr lang="fi-FI" sz="1067" b="1" dirty="0">
                <a:solidFill>
                  <a:srgbClr val="616365"/>
                </a:solidFill>
                <a:latin typeface="Arial" charset="0"/>
              </a:rPr>
              <a:t>psychiatric </a:t>
            </a:r>
            <a:r>
              <a:rPr lang="fi-FI" sz="1067" b="1" dirty="0" err="1">
                <a:solidFill>
                  <a:srgbClr val="616365"/>
                </a:solidFill>
                <a:latin typeface="Arial" charset="0"/>
              </a:rPr>
              <a:t>services</a:t>
            </a:r>
            <a:r>
              <a:rPr lang="fi-FI" sz="1067" b="1" dirty="0">
                <a:solidFill>
                  <a:srgbClr val="616365"/>
                </a:solidFill>
                <a:latin typeface="Arial" charset="0"/>
              </a:rPr>
              <a:t> </a:t>
            </a:r>
            <a:br>
              <a:rPr lang="fi-FI" sz="1067" b="1" dirty="0">
                <a:solidFill>
                  <a:srgbClr val="616365"/>
                </a:solidFill>
                <a:latin typeface="Arial" charset="0"/>
              </a:rPr>
            </a:br>
            <a:r>
              <a:rPr lang="fi-FI" sz="1067" b="1" dirty="0">
                <a:solidFill>
                  <a:srgbClr val="616365"/>
                </a:solidFill>
                <a:latin typeface="Arial" charset="0"/>
              </a:rPr>
              <a:t>for children and adolescents</a:t>
            </a:r>
            <a:endParaRPr lang="en-GB" sz="1067" b="1" dirty="0">
              <a:solidFill>
                <a:srgbClr val="616365"/>
              </a:solidFill>
              <a:latin typeface="Arial" charset="0"/>
            </a:endParaRPr>
          </a:p>
        </p:txBody>
      </p:sp>
      <p:sp>
        <p:nvSpPr>
          <p:cNvPr id="20" name="Rectangle 8"/>
          <p:cNvSpPr/>
          <p:nvPr/>
        </p:nvSpPr>
        <p:spPr>
          <a:xfrm>
            <a:off x="10181915" y="2579906"/>
            <a:ext cx="1250885" cy="821059"/>
          </a:xfrm>
          <a:prstGeom prst="rect">
            <a:avLst/>
          </a:prstGeom>
        </p:spPr>
        <p:txBody>
          <a:bodyPr wrap="square" lIns="0" tIns="0" rIns="81808" bIns="0">
            <a:spAutoFit/>
          </a:bodyPr>
          <a:lstStyle/>
          <a:p>
            <a:pPr fontAlgn="base">
              <a:spcAft>
                <a:spcPct val="0"/>
              </a:spcAft>
            </a:pPr>
            <a:r>
              <a:rPr lang="fi-FI" sz="1067" b="1" dirty="0">
                <a:solidFill>
                  <a:srgbClr val="616365"/>
                </a:solidFill>
                <a:latin typeface="Arial" charset="0"/>
              </a:rPr>
              <a:t>Services </a:t>
            </a:r>
          </a:p>
          <a:p>
            <a:pPr fontAlgn="base">
              <a:spcAft>
                <a:spcPct val="0"/>
              </a:spcAft>
            </a:pPr>
            <a:r>
              <a:rPr lang="fi-FI" sz="1067" b="1" dirty="0">
                <a:solidFill>
                  <a:srgbClr val="616365"/>
                </a:solidFill>
                <a:latin typeface="Arial" charset="0"/>
              </a:rPr>
              <a:t>for people </a:t>
            </a:r>
          </a:p>
          <a:p>
            <a:pPr fontAlgn="base">
              <a:spcAft>
                <a:spcPct val="0"/>
              </a:spcAft>
            </a:pPr>
            <a:r>
              <a:rPr lang="fi-FI" sz="1067" b="1" dirty="0">
                <a:solidFill>
                  <a:srgbClr val="616365"/>
                </a:solidFill>
                <a:latin typeface="Arial" charset="0"/>
              </a:rPr>
              <a:t>under  </a:t>
            </a:r>
          </a:p>
          <a:p>
            <a:pPr fontAlgn="base">
              <a:spcAft>
                <a:spcPct val="0"/>
              </a:spcAft>
            </a:pPr>
            <a:r>
              <a:rPr lang="fi-FI" sz="1067" b="1" dirty="0">
                <a:solidFill>
                  <a:srgbClr val="616365"/>
                </a:solidFill>
                <a:latin typeface="Arial" charset="0"/>
              </a:rPr>
              <a:t>criminal </a:t>
            </a:r>
          </a:p>
          <a:p>
            <a:pPr fontAlgn="base">
              <a:spcAft>
                <a:spcPct val="0"/>
              </a:spcAft>
            </a:pPr>
            <a:r>
              <a:rPr lang="fi-FI" sz="1067" b="1" dirty="0">
                <a:solidFill>
                  <a:srgbClr val="616365"/>
                </a:solidFill>
                <a:latin typeface="Arial" charset="0"/>
              </a:rPr>
              <a:t>sanctions</a:t>
            </a:r>
          </a:p>
        </p:txBody>
      </p:sp>
      <p:sp>
        <p:nvSpPr>
          <p:cNvPr id="21" name="Rectangle 8"/>
          <p:cNvSpPr/>
          <p:nvPr/>
        </p:nvSpPr>
        <p:spPr>
          <a:xfrm>
            <a:off x="2542064" y="2898649"/>
            <a:ext cx="1417841" cy="897682"/>
          </a:xfrm>
          <a:prstGeom prst="rect">
            <a:avLst/>
          </a:prstGeom>
        </p:spPr>
        <p:txBody>
          <a:bodyPr wrap="square" lIns="0" tIns="0" rIns="81808" bIns="0">
            <a:spAutoFit/>
          </a:bodyPr>
          <a:lstStyle/>
          <a:p>
            <a:pPr fontAlgn="base">
              <a:lnSpc>
                <a:spcPts val="1364"/>
              </a:lnSpc>
              <a:spcAft>
                <a:spcPct val="0"/>
              </a:spcAft>
            </a:pPr>
            <a:r>
              <a:rPr lang="fi-FI" sz="1067" b="1" dirty="0">
                <a:solidFill>
                  <a:srgbClr val="616365"/>
                </a:solidFill>
                <a:latin typeface="Arial" charset="0"/>
              </a:rPr>
              <a:t>Intensive</a:t>
            </a:r>
          </a:p>
          <a:p>
            <a:pPr fontAlgn="base">
              <a:lnSpc>
                <a:spcPts val="1364"/>
              </a:lnSpc>
              <a:spcAft>
                <a:spcPct val="0"/>
              </a:spcAft>
            </a:pPr>
            <a:r>
              <a:rPr lang="fi-FI" sz="1067" b="1" dirty="0">
                <a:solidFill>
                  <a:srgbClr val="616365"/>
                </a:solidFill>
                <a:latin typeface="Arial" charset="0"/>
              </a:rPr>
              <a:t>services for</a:t>
            </a:r>
          </a:p>
          <a:p>
            <a:pPr fontAlgn="base">
              <a:lnSpc>
                <a:spcPts val="1364"/>
              </a:lnSpc>
              <a:spcAft>
                <a:spcPct val="0"/>
              </a:spcAft>
            </a:pPr>
            <a:r>
              <a:rPr lang="fi-FI" sz="1067" b="1" dirty="0">
                <a:solidFill>
                  <a:srgbClr val="616365"/>
                </a:solidFill>
                <a:latin typeface="Arial" charset="0"/>
              </a:rPr>
              <a:t>immigrants and</a:t>
            </a:r>
          </a:p>
          <a:p>
            <a:pPr fontAlgn="base">
              <a:lnSpc>
                <a:spcPts val="1364"/>
              </a:lnSpc>
              <a:spcAft>
                <a:spcPct val="0"/>
              </a:spcAft>
            </a:pPr>
            <a:r>
              <a:rPr lang="fi-FI" sz="1067" b="1" dirty="0">
                <a:solidFill>
                  <a:srgbClr val="616365"/>
                </a:solidFill>
                <a:latin typeface="Arial" charset="0"/>
              </a:rPr>
              <a:t>asylum </a:t>
            </a:r>
          </a:p>
          <a:p>
            <a:pPr fontAlgn="base">
              <a:lnSpc>
                <a:spcPts val="1364"/>
              </a:lnSpc>
              <a:spcAft>
                <a:spcPct val="0"/>
              </a:spcAft>
            </a:pPr>
            <a:r>
              <a:rPr lang="fi-FI" sz="1067" b="1" dirty="0">
                <a:solidFill>
                  <a:srgbClr val="616365"/>
                </a:solidFill>
                <a:latin typeface="Arial" charset="0"/>
              </a:rPr>
              <a:t>seekers </a:t>
            </a:r>
          </a:p>
        </p:txBody>
      </p:sp>
      <p:sp>
        <p:nvSpPr>
          <p:cNvPr id="22" name="Rectangle 8"/>
          <p:cNvSpPr/>
          <p:nvPr/>
        </p:nvSpPr>
        <p:spPr>
          <a:xfrm>
            <a:off x="8015781" y="1539534"/>
            <a:ext cx="1567153" cy="656846"/>
          </a:xfrm>
          <a:prstGeom prst="rect">
            <a:avLst/>
          </a:prstGeom>
        </p:spPr>
        <p:txBody>
          <a:bodyPr wrap="square" lIns="0" tIns="0" rIns="81808" bIns="0">
            <a:spAutoFit/>
          </a:bodyPr>
          <a:lstStyle/>
          <a:p>
            <a:pPr algn="ctr" fontAlgn="base">
              <a:spcBef>
                <a:spcPct val="0"/>
              </a:spcBef>
              <a:spcAft>
                <a:spcPct val="0"/>
              </a:spcAft>
            </a:pPr>
            <a:r>
              <a:rPr lang="fi-FI" sz="1067" b="1" dirty="0">
                <a:solidFill>
                  <a:srgbClr val="616365"/>
                </a:solidFill>
                <a:latin typeface="Arial" charset="0"/>
              </a:rPr>
              <a:t>Intensive</a:t>
            </a:r>
          </a:p>
          <a:p>
            <a:pPr algn="ctr" fontAlgn="base">
              <a:spcBef>
                <a:spcPct val="0"/>
              </a:spcBef>
              <a:spcAft>
                <a:spcPct val="0"/>
              </a:spcAft>
            </a:pPr>
            <a:r>
              <a:rPr lang="fi-FI" sz="1067" b="1" dirty="0">
                <a:solidFill>
                  <a:srgbClr val="616365"/>
                </a:solidFill>
                <a:latin typeface="Arial" charset="0"/>
              </a:rPr>
              <a:t>preventive substance abuse services</a:t>
            </a:r>
            <a:endParaRPr lang="en-GB" sz="1067" b="1" dirty="0">
              <a:solidFill>
                <a:srgbClr val="616365"/>
              </a:solidFill>
              <a:latin typeface="Arial" charset="0"/>
            </a:endParaRPr>
          </a:p>
          <a:p>
            <a:pPr algn="ctr" fontAlgn="base">
              <a:spcBef>
                <a:spcPct val="0"/>
              </a:spcBef>
              <a:spcAft>
                <a:spcPct val="0"/>
              </a:spcAft>
            </a:pPr>
            <a:endParaRPr lang="en-GB" sz="1067" b="1" dirty="0">
              <a:solidFill>
                <a:srgbClr val="616365"/>
              </a:solidFill>
              <a:latin typeface="Arial" charset="0"/>
            </a:endParaRPr>
          </a:p>
        </p:txBody>
      </p:sp>
      <p:sp>
        <p:nvSpPr>
          <p:cNvPr id="23" name="Rectangle 22"/>
          <p:cNvSpPr/>
          <p:nvPr/>
        </p:nvSpPr>
        <p:spPr>
          <a:xfrm>
            <a:off x="8340814" y="2829278"/>
            <a:ext cx="1673073" cy="538609"/>
          </a:xfrm>
          <a:prstGeom prst="rect">
            <a:avLst/>
          </a:prstGeom>
        </p:spPr>
        <p:txBody>
          <a:bodyPr wrap="square" lIns="81808" tIns="0" rIns="0" bIns="0">
            <a:spAutoFit/>
          </a:bodyPr>
          <a:lstStyle/>
          <a:p>
            <a:pPr algn="ctr" fontAlgn="base">
              <a:lnSpc>
                <a:spcPts val="1364"/>
              </a:lnSpc>
              <a:spcAft>
                <a:spcPct val="0"/>
              </a:spcAft>
            </a:pPr>
            <a:r>
              <a:rPr lang="en-US" sz="1200" b="1" dirty="0">
                <a:solidFill>
                  <a:srgbClr val="616365"/>
                </a:solidFill>
                <a:latin typeface="Arial" charset="0"/>
              </a:rPr>
              <a:t>Services for </a:t>
            </a:r>
          </a:p>
          <a:p>
            <a:pPr algn="ctr" fontAlgn="base">
              <a:lnSpc>
                <a:spcPts val="1364"/>
              </a:lnSpc>
              <a:spcAft>
                <a:spcPct val="0"/>
              </a:spcAft>
            </a:pPr>
            <a:r>
              <a:rPr lang="en-US" sz="1200" b="1" dirty="0">
                <a:solidFill>
                  <a:srgbClr val="616365"/>
                </a:solidFill>
                <a:latin typeface="Arial" charset="0"/>
              </a:rPr>
              <a:t>persons with disabilities</a:t>
            </a:r>
            <a:endParaRPr lang="en-GB" sz="1200" b="1" dirty="0">
              <a:solidFill>
                <a:srgbClr val="616365"/>
              </a:solidFill>
              <a:latin typeface="Arial" charset="0"/>
            </a:endParaRPr>
          </a:p>
        </p:txBody>
      </p:sp>
      <p:sp>
        <p:nvSpPr>
          <p:cNvPr id="24" name="Rectangle 22"/>
          <p:cNvSpPr/>
          <p:nvPr/>
        </p:nvSpPr>
        <p:spPr>
          <a:xfrm>
            <a:off x="3666269" y="2772261"/>
            <a:ext cx="1673073" cy="359073"/>
          </a:xfrm>
          <a:prstGeom prst="rect">
            <a:avLst/>
          </a:prstGeom>
        </p:spPr>
        <p:txBody>
          <a:bodyPr wrap="square" lIns="81808" tIns="0" rIns="0" bIns="0">
            <a:spAutoFit/>
          </a:bodyPr>
          <a:lstStyle/>
          <a:p>
            <a:pPr algn="ctr" fontAlgn="base">
              <a:lnSpc>
                <a:spcPts val="1364"/>
              </a:lnSpc>
              <a:spcAft>
                <a:spcPct val="0"/>
              </a:spcAft>
            </a:pPr>
            <a:r>
              <a:rPr lang="en-US" sz="1200" b="1" dirty="0">
                <a:solidFill>
                  <a:srgbClr val="616365"/>
                </a:solidFill>
                <a:latin typeface="Arial" charset="0"/>
              </a:rPr>
              <a:t>Specialised</a:t>
            </a:r>
          </a:p>
          <a:p>
            <a:pPr algn="ctr" fontAlgn="base">
              <a:lnSpc>
                <a:spcPts val="1364"/>
              </a:lnSpc>
              <a:spcAft>
                <a:spcPct val="0"/>
              </a:spcAft>
            </a:pPr>
            <a:r>
              <a:rPr lang="en-US" sz="1200" b="1" dirty="0">
                <a:solidFill>
                  <a:srgbClr val="616365"/>
                </a:solidFill>
                <a:latin typeface="Arial" charset="0"/>
              </a:rPr>
              <a:t>medical care</a:t>
            </a:r>
            <a:endParaRPr lang="en-GB" sz="1200" b="1" dirty="0">
              <a:solidFill>
                <a:srgbClr val="616365"/>
              </a:solidFill>
              <a:latin typeface="Arial" charset="0"/>
            </a:endParaRPr>
          </a:p>
        </p:txBody>
      </p:sp>
      <p:grpSp>
        <p:nvGrpSpPr>
          <p:cNvPr id="15" name="Group 14"/>
          <p:cNvGrpSpPr/>
          <p:nvPr/>
        </p:nvGrpSpPr>
        <p:grpSpPr>
          <a:xfrm>
            <a:off x="3747119" y="3323865"/>
            <a:ext cx="5430227" cy="1474763"/>
            <a:chOff x="3094778" y="3716003"/>
            <a:chExt cx="4411352" cy="1474761"/>
          </a:xfrm>
        </p:grpSpPr>
        <p:sp>
          <p:nvSpPr>
            <p:cNvPr id="18" name="Rectangle 21"/>
            <p:cNvSpPr/>
            <p:nvPr/>
          </p:nvSpPr>
          <p:spPr>
            <a:xfrm>
              <a:off x="3094778" y="3716003"/>
              <a:ext cx="2245568" cy="1474761"/>
            </a:xfrm>
            <a:prstGeom prst="rect">
              <a:avLst/>
            </a:prstGeom>
          </p:spPr>
          <p:txBody>
            <a:bodyPr wrap="square" lIns="96000" tIns="0" rIns="0" bIns="0">
              <a:spAutoFit/>
            </a:bodyPr>
            <a:lstStyle/>
            <a:p>
              <a:pPr algn="r" fontAlgn="base">
                <a:lnSpc>
                  <a:spcPts val="1364"/>
                </a:lnSpc>
                <a:spcBef>
                  <a:spcPct val="0"/>
                </a:spcBef>
                <a:spcAft>
                  <a:spcPct val="0"/>
                </a:spcAft>
              </a:pPr>
              <a:r>
                <a:rPr lang="en-US" sz="1200" b="1" dirty="0">
                  <a:solidFill>
                    <a:srgbClr val="F27024">
                      <a:lumMod val="75000"/>
                    </a:srgbClr>
                  </a:solidFill>
                  <a:latin typeface="Arial" charset="0"/>
                </a:rPr>
                <a:t>Family centre</a:t>
              </a:r>
            </a:p>
            <a:p>
              <a:pPr algn="r" fontAlgn="base">
                <a:lnSpc>
                  <a:spcPts val="1364"/>
                </a:lnSpc>
                <a:spcBef>
                  <a:spcPct val="0"/>
                </a:spcBef>
                <a:spcAft>
                  <a:spcPct val="0"/>
                </a:spcAft>
              </a:pPr>
              <a:r>
                <a:rPr lang="en-US" sz="1200" b="1" dirty="0">
                  <a:solidFill>
                    <a:srgbClr val="F27024">
                      <a:lumMod val="75000"/>
                    </a:srgbClr>
                  </a:solidFill>
                  <a:latin typeface="Arial" charset="0"/>
                </a:rPr>
                <a:t>model</a:t>
              </a:r>
              <a:endParaRPr lang="en-GB" sz="1200" b="1" dirty="0">
                <a:solidFill>
                  <a:srgbClr val="F27024">
                    <a:lumMod val="75000"/>
                  </a:srgbClr>
                </a:solidFill>
                <a:latin typeface="Arial" charset="0"/>
              </a:endParaRPr>
            </a:p>
            <a:p>
              <a:pPr algn="r" fontAlgn="base">
                <a:lnSpc>
                  <a:spcPts val="1364"/>
                </a:lnSpc>
                <a:spcBef>
                  <a:spcPts val="341"/>
                </a:spcBef>
                <a:spcAft>
                  <a:spcPct val="0"/>
                </a:spcAft>
              </a:pPr>
              <a:r>
                <a:rPr lang="en-US" sz="1067" b="1" dirty="0">
                  <a:solidFill>
                    <a:prstClr val="black">
                      <a:lumMod val="65000"/>
                      <a:lumOff val="35000"/>
                    </a:prstClr>
                  </a:solidFill>
                  <a:latin typeface="Arial" charset="0"/>
                </a:rPr>
                <a:t>Welfare clinics, family work</a:t>
              </a:r>
              <a:endParaRPr lang="en-GB" sz="1067" b="1" dirty="0">
                <a:solidFill>
                  <a:prstClr val="black">
                    <a:lumMod val="65000"/>
                    <a:lumOff val="35000"/>
                  </a:prstClr>
                </a:solidFill>
                <a:latin typeface="Arial" charset="0"/>
              </a:endParaRPr>
            </a:p>
            <a:p>
              <a:pPr algn="r" fontAlgn="base">
                <a:lnSpc>
                  <a:spcPts val="1364"/>
                </a:lnSpc>
                <a:spcBef>
                  <a:spcPct val="0"/>
                </a:spcBef>
                <a:spcAft>
                  <a:spcPct val="0"/>
                </a:spcAft>
              </a:pPr>
              <a:r>
                <a:rPr lang="en-US" sz="1067" b="1" dirty="0">
                  <a:solidFill>
                    <a:prstClr val="black">
                      <a:lumMod val="65000"/>
                      <a:lumOff val="35000"/>
                    </a:prstClr>
                  </a:solidFill>
                  <a:latin typeface="Arial" charset="0"/>
                </a:rPr>
                <a:t>Early childhood education</a:t>
              </a:r>
              <a:endParaRPr lang="en-GB" sz="1067" b="1" dirty="0">
                <a:solidFill>
                  <a:prstClr val="black">
                    <a:lumMod val="65000"/>
                    <a:lumOff val="35000"/>
                  </a:prstClr>
                </a:solidFill>
                <a:latin typeface="Arial" charset="0"/>
              </a:endParaRPr>
            </a:p>
            <a:p>
              <a:pPr algn="r" fontAlgn="base">
                <a:lnSpc>
                  <a:spcPts val="1364"/>
                </a:lnSpc>
                <a:spcBef>
                  <a:spcPct val="0"/>
                </a:spcBef>
                <a:spcAft>
                  <a:spcPct val="0"/>
                </a:spcAft>
              </a:pPr>
              <a:r>
                <a:rPr sz="1067" b="1" dirty="0">
                  <a:solidFill>
                    <a:prstClr val="black">
                      <a:lumMod val="65000"/>
                      <a:lumOff val="35000"/>
                    </a:prstClr>
                  </a:solidFill>
                  <a:latin typeface="Arial" charset="0"/>
                </a:rPr>
                <a:t>Digital services</a:t>
              </a:r>
              <a:endParaRPr lang="en-GB" sz="1067" b="1" dirty="0">
                <a:solidFill>
                  <a:prstClr val="black">
                    <a:lumMod val="65000"/>
                    <a:lumOff val="35000"/>
                  </a:prstClr>
                </a:solidFill>
                <a:latin typeface="Arial" charset="0"/>
              </a:endParaRPr>
            </a:p>
            <a:p>
              <a:pPr algn="r" fontAlgn="base">
                <a:lnSpc>
                  <a:spcPts val="1364"/>
                </a:lnSpc>
                <a:spcBef>
                  <a:spcPct val="0"/>
                </a:spcBef>
                <a:spcAft>
                  <a:spcPct val="0"/>
                </a:spcAft>
              </a:pPr>
              <a:r>
                <a:rPr sz="1067" b="1" dirty="0">
                  <a:solidFill>
                    <a:prstClr val="black">
                      <a:lumMod val="65000"/>
                      <a:lumOff val="35000"/>
                    </a:prstClr>
                  </a:solidFill>
                  <a:latin typeface="Arial" charset="0"/>
                </a:rPr>
                <a:t>Services provided by organisations, parishes and peers</a:t>
              </a:r>
              <a:endParaRPr lang="en-GB" sz="1067" b="1" dirty="0">
                <a:solidFill>
                  <a:prstClr val="black">
                    <a:lumMod val="65000"/>
                    <a:lumOff val="35000"/>
                  </a:prstClr>
                </a:solidFill>
                <a:latin typeface="Arial" charset="0"/>
              </a:endParaRPr>
            </a:p>
            <a:p>
              <a:pPr algn="r" fontAlgn="base">
                <a:lnSpc>
                  <a:spcPts val="1364"/>
                </a:lnSpc>
                <a:spcBef>
                  <a:spcPct val="0"/>
                </a:spcBef>
                <a:spcAft>
                  <a:spcPct val="0"/>
                </a:spcAft>
              </a:pPr>
              <a:r>
                <a:rPr lang="en-US" sz="1067" b="1" dirty="0">
                  <a:solidFill>
                    <a:prstClr val="black">
                      <a:lumMod val="65000"/>
                      <a:lumOff val="35000"/>
                    </a:prstClr>
                  </a:solidFill>
                  <a:latin typeface="Arial" charset="0"/>
                </a:rPr>
                <a:t>Services for couples considering divorce</a:t>
              </a:r>
              <a:endParaRPr lang="en-GB" sz="1067" b="1" dirty="0">
                <a:solidFill>
                  <a:prstClr val="black">
                    <a:lumMod val="65000"/>
                    <a:lumOff val="35000"/>
                  </a:prstClr>
                </a:solidFill>
                <a:latin typeface="Arial" charset="0"/>
              </a:endParaRPr>
            </a:p>
          </p:txBody>
        </p:sp>
        <p:sp>
          <p:nvSpPr>
            <p:cNvPr id="25" name="Rectangle 21"/>
            <p:cNvSpPr/>
            <p:nvPr/>
          </p:nvSpPr>
          <p:spPr>
            <a:xfrm>
              <a:off x="5381188" y="3726295"/>
              <a:ext cx="2124942" cy="1436289"/>
            </a:xfrm>
            <a:prstGeom prst="rect">
              <a:avLst/>
            </a:prstGeom>
          </p:spPr>
          <p:txBody>
            <a:bodyPr wrap="square" lIns="96000" tIns="0" rIns="0" bIns="0">
              <a:spAutoFit/>
            </a:bodyPr>
            <a:lstStyle/>
            <a:p>
              <a:pPr fontAlgn="base">
                <a:lnSpc>
                  <a:spcPts val="1364"/>
                </a:lnSpc>
                <a:spcBef>
                  <a:spcPts val="681"/>
                </a:spcBef>
                <a:spcAft>
                  <a:spcPct val="0"/>
                </a:spcAft>
                <a:tabLst>
                  <a:tab pos="327221" algn="l"/>
                </a:tabLst>
              </a:pPr>
              <a:r>
                <a:rPr sz="1200" b="1" dirty="0">
                  <a:solidFill>
                    <a:srgbClr val="F27024">
                      <a:lumMod val="75000"/>
                    </a:srgbClr>
                  </a:solidFill>
                  <a:latin typeface="Arial" charset="0"/>
                </a:rPr>
                <a:t>Support for wellbeing of children and adolescents at school</a:t>
              </a:r>
              <a:endParaRPr lang="en-GB" sz="1200" b="1" dirty="0">
                <a:solidFill>
                  <a:srgbClr val="F27024">
                    <a:lumMod val="75000"/>
                  </a:srgbClr>
                </a:solidFill>
                <a:latin typeface="Arial" charset="0"/>
              </a:endParaRPr>
            </a:p>
            <a:p>
              <a:pPr defTabSz="302680" fontAlgn="base">
                <a:lnSpc>
                  <a:spcPts val="1364"/>
                </a:lnSpc>
                <a:spcBef>
                  <a:spcPct val="0"/>
                </a:spcBef>
                <a:spcAft>
                  <a:spcPct val="0"/>
                </a:spcAft>
                <a:tabLst>
                  <a:tab pos="327221" algn="l"/>
                </a:tabLst>
              </a:pPr>
              <a:r>
                <a:rPr lang="en-GB" sz="1067" b="1" dirty="0">
                  <a:solidFill>
                    <a:srgbClr val="616365"/>
                  </a:solidFill>
                  <a:latin typeface="Arial" charset="0"/>
                </a:rPr>
                <a:t/>
              </a:r>
              <a:br>
                <a:rPr lang="en-GB" sz="1067" b="1" dirty="0">
                  <a:solidFill>
                    <a:srgbClr val="616365"/>
                  </a:solidFill>
                  <a:latin typeface="Arial" charset="0"/>
                </a:rPr>
              </a:br>
              <a:r>
                <a:rPr lang="en-US" sz="1067" b="1" dirty="0">
                  <a:solidFill>
                    <a:prstClr val="black">
                      <a:lumMod val="65000"/>
                      <a:lumOff val="35000"/>
                    </a:prstClr>
                  </a:solidFill>
                  <a:latin typeface="Arial" charset="0"/>
                </a:rPr>
                <a:t>School and student health care</a:t>
              </a:r>
              <a:endParaRPr lang="en-GB" sz="1067" b="1" dirty="0">
                <a:solidFill>
                  <a:prstClr val="black">
                    <a:lumMod val="65000"/>
                    <a:lumOff val="35000"/>
                  </a:prstClr>
                </a:solidFill>
                <a:latin typeface="Arial" charset="0"/>
              </a:endParaRPr>
            </a:p>
            <a:p>
              <a:pPr defTabSz="302680" fontAlgn="base">
                <a:lnSpc>
                  <a:spcPts val="1364"/>
                </a:lnSpc>
                <a:spcBef>
                  <a:spcPct val="0"/>
                </a:spcBef>
                <a:spcAft>
                  <a:spcPct val="0"/>
                </a:spcAft>
                <a:tabLst>
                  <a:tab pos="327221" algn="l"/>
                </a:tabLst>
              </a:pPr>
              <a:r>
                <a:rPr sz="1067" b="1" dirty="0">
                  <a:solidFill>
                    <a:prstClr val="black">
                      <a:lumMod val="65000"/>
                      <a:lumOff val="35000"/>
                    </a:prstClr>
                  </a:solidFill>
                  <a:latin typeface="Arial" charset="0"/>
                </a:rPr>
                <a:t>Psychologists and school social workers</a:t>
              </a:r>
              <a:endParaRPr lang="en-GB" sz="1067" b="1" dirty="0">
                <a:solidFill>
                  <a:prstClr val="black">
                    <a:lumMod val="65000"/>
                    <a:lumOff val="35000"/>
                  </a:prstClr>
                </a:solidFill>
                <a:latin typeface="Arial" charset="0"/>
              </a:endParaRPr>
            </a:p>
            <a:p>
              <a:pPr fontAlgn="base">
                <a:lnSpc>
                  <a:spcPts val="1364"/>
                </a:lnSpc>
                <a:spcBef>
                  <a:spcPct val="0"/>
                </a:spcBef>
                <a:spcAft>
                  <a:spcPct val="0"/>
                </a:spcAft>
                <a:tabLst>
                  <a:tab pos="327221" algn="l"/>
                </a:tabLst>
              </a:pPr>
              <a:r>
                <a:rPr sz="1067" b="1" dirty="0">
                  <a:solidFill>
                    <a:prstClr val="black">
                      <a:lumMod val="65000"/>
                      <a:lumOff val="35000"/>
                    </a:prstClr>
                  </a:solidFill>
                  <a:latin typeface="Arial" charset="0"/>
                </a:rPr>
                <a:t>Prefects and tutoring</a:t>
              </a:r>
              <a:endParaRPr lang="en-GB" sz="1067" b="1" dirty="0">
                <a:solidFill>
                  <a:prstClr val="black">
                    <a:lumMod val="65000"/>
                    <a:lumOff val="35000"/>
                  </a:prstClr>
                </a:solidFill>
                <a:latin typeface="Arial" charset="0"/>
              </a:endParaRPr>
            </a:p>
            <a:p>
              <a:pPr fontAlgn="base">
                <a:lnSpc>
                  <a:spcPts val="1364"/>
                </a:lnSpc>
                <a:spcBef>
                  <a:spcPct val="0"/>
                </a:spcBef>
                <a:spcAft>
                  <a:spcPct val="0"/>
                </a:spcAft>
                <a:tabLst>
                  <a:tab pos="327221" algn="l"/>
                </a:tabLst>
              </a:pPr>
              <a:r>
                <a:rPr sz="1067" b="1" dirty="0">
                  <a:solidFill>
                    <a:prstClr val="black">
                      <a:lumMod val="65000"/>
                      <a:lumOff val="35000"/>
                    </a:prstClr>
                  </a:solidFill>
                  <a:latin typeface="Arial" charset="0"/>
                </a:rPr>
                <a:t>The KiVa Koulu antibullying project</a:t>
              </a:r>
              <a:endParaRPr lang="en-GB" sz="1067" b="1" dirty="0">
                <a:solidFill>
                  <a:prstClr val="black">
                    <a:lumMod val="65000"/>
                    <a:lumOff val="35000"/>
                  </a:prstClr>
                </a:solidFill>
                <a:latin typeface="Arial" charset="0"/>
              </a:endParaRPr>
            </a:p>
          </p:txBody>
        </p:sp>
      </p:grpSp>
      <p:pic>
        <p:nvPicPr>
          <p:cNvPr id="27" name="Kuva 2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51001" y="3181556"/>
            <a:ext cx="562424" cy="456896"/>
          </a:xfrm>
          <a:prstGeom prst="rect">
            <a:avLst/>
          </a:prstGeom>
        </p:spPr>
      </p:pic>
      <p:pic>
        <p:nvPicPr>
          <p:cNvPr id="28" name="Kuva 2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73911" y="2349140"/>
            <a:ext cx="598516" cy="486216"/>
          </a:xfrm>
          <a:prstGeom prst="rect">
            <a:avLst/>
          </a:prstGeom>
        </p:spPr>
      </p:pic>
      <p:pic>
        <p:nvPicPr>
          <p:cNvPr id="29" name="Kuva 2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3904" y="4572002"/>
            <a:ext cx="653624" cy="506060"/>
          </a:xfrm>
          <a:prstGeom prst="rect">
            <a:avLst/>
          </a:prstGeom>
        </p:spPr>
      </p:pic>
      <p:pic>
        <p:nvPicPr>
          <p:cNvPr id="30" name="Kuva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11521" y="2233775"/>
            <a:ext cx="598516" cy="486216"/>
          </a:xfrm>
          <a:prstGeom prst="rect">
            <a:avLst/>
          </a:prstGeom>
        </p:spPr>
      </p:pic>
      <p:pic>
        <p:nvPicPr>
          <p:cNvPr id="31" name="Kuva 3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819374" y="4479743"/>
            <a:ext cx="598516" cy="486216"/>
          </a:xfrm>
          <a:prstGeom prst="rect">
            <a:avLst/>
          </a:prstGeom>
        </p:spPr>
      </p:pic>
      <p:pic>
        <p:nvPicPr>
          <p:cNvPr id="32" name="Kuva 3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273673" y="3715543"/>
            <a:ext cx="598516" cy="486216"/>
          </a:xfrm>
          <a:prstGeom prst="rect">
            <a:avLst/>
          </a:prstGeom>
        </p:spPr>
      </p:pic>
      <p:pic>
        <p:nvPicPr>
          <p:cNvPr id="33" name="Kuva 3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829975" y="4589179"/>
            <a:ext cx="598516" cy="488887"/>
          </a:xfrm>
          <a:prstGeom prst="rect">
            <a:avLst/>
          </a:prstGeom>
        </p:spPr>
      </p:pic>
      <p:pic>
        <p:nvPicPr>
          <p:cNvPr id="34" name="Kuva 3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283075" y="2297867"/>
            <a:ext cx="598516" cy="486216"/>
          </a:xfrm>
          <a:prstGeom prst="rect">
            <a:avLst/>
          </a:prstGeom>
        </p:spPr>
      </p:pic>
      <p:pic>
        <p:nvPicPr>
          <p:cNvPr id="35" name="Kuva 34"/>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747198" y="3391681"/>
            <a:ext cx="598516" cy="493547"/>
          </a:xfrm>
          <a:prstGeom prst="rect">
            <a:avLst/>
          </a:prstGeom>
        </p:spPr>
      </p:pic>
      <p:pic>
        <p:nvPicPr>
          <p:cNvPr id="36" name="Kuva 35"/>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320590" y="3320845"/>
            <a:ext cx="598516" cy="486216"/>
          </a:xfrm>
          <a:prstGeom prst="rect">
            <a:avLst/>
          </a:prstGeom>
        </p:spPr>
      </p:pic>
      <p:pic>
        <p:nvPicPr>
          <p:cNvPr id="38" name="Kuva 37"/>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149390" y="1862924"/>
            <a:ext cx="598516" cy="486216"/>
          </a:xfrm>
          <a:prstGeom prst="rect">
            <a:avLst/>
          </a:prstGeom>
        </p:spPr>
      </p:pic>
      <p:pic>
        <p:nvPicPr>
          <p:cNvPr id="39" name="Picture 38"/>
          <p:cNvPicPr>
            <a:picLocks noChangeAspect="1"/>
          </p:cNvPicPr>
          <p:nvPr/>
        </p:nvPicPr>
        <p:blipFill rotWithShape="1">
          <a:blip r:embed="rId16" cstate="print">
            <a:alphaModFix/>
            <a:extLst>
              <a:ext uri="{28A0092B-C50C-407E-A947-70E740481C1C}">
                <a14:useLocalDpi xmlns:a14="http://schemas.microsoft.com/office/drawing/2010/main" val="0"/>
              </a:ext>
            </a:extLst>
          </a:blip>
          <a:srcRect r="26041"/>
          <a:stretch/>
        </p:blipFill>
        <p:spPr>
          <a:xfrm>
            <a:off x="5467371" y="4779428"/>
            <a:ext cx="2251680" cy="1814443"/>
          </a:xfrm>
          <a:prstGeom prst="rect">
            <a:avLst/>
          </a:prstGeom>
        </p:spPr>
      </p:pic>
      <p:sp>
        <p:nvSpPr>
          <p:cNvPr id="41" name="Title 3"/>
          <p:cNvSpPr>
            <a:spLocks noGrp="1"/>
          </p:cNvSpPr>
          <p:nvPr>
            <p:ph type="title"/>
          </p:nvPr>
        </p:nvSpPr>
        <p:spPr>
          <a:xfrm>
            <a:off x="231608" y="260113"/>
            <a:ext cx="11847809" cy="681167"/>
          </a:xfrm>
        </p:spPr>
        <p:txBody>
          <a:bodyPr>
            <a:noAutofit/>
          </a:bodyPr>
          <a:lstStyle/>
          <a:p>
            <a:pPr algn="ctr"/>
            <a:r>
              <a:rPr lang="ru-RU" sz="3200" dirty="0"/>
              <a:t>Интеграция услуг для семей с детьми</a:t>
            </a:r>
            <a:r>
              <a:rPr lang="fi-FI" sz="3200" dirty="0"/>
              <a:t/>
            </a:r>
            <a:br>
              <a:rPr lang="fi-FI" sz="3200" dirty="0"/>
            </a:br>
            <a:endParaRPr lang="en-GB" sz="3200" dirty="0"/>
          </a:p>
        </p:txBody>
      </p:sp>
      <p:grpSp>
        <p:nvGrpSpPr>
          <p:cNvPr id="3" name="Group 2"/>
          <p:cNvGrpSpPr/>
          <p:nvPr/>
        </p:nvGrpSpPr>
        <p:grpSpPr>
          <a:xfrm>
            <a:off x="1482794" y="4516072"/>
            <a:ext cx="2445809" cy="780415"/>
            <a:chOff x="1599828" y="5645150"/>
            <a:chExt cx="1888214" cy="660400"/>
          </a:xfrm>
          <a:solidFill>
            <a:schemeClr val="accent3"/>
          </a:solidFill>
        </p:grpSpPr>
        <p:sp>
          <p:nvSpPr>
            <p:cNvPr id="2" name="Right Arrow 1"/>
            <p:cNvSpPr/>
            <p:nvPr/>
          </p:nvSpPr>
          <p:spPr>
            <a:xfrm>
              <a:off x="2143693" y="5645150"/>
              <a:ext cx="1344349" cy="660400"/>
            </a:xfrm>
            <a:prstGeom prst="rightArrow">
              <a:avLst>
                <a:gd name="adj1" fmla="val 69061"/>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43" name="Right Arrow 42"/>
            <p:cNvSpPr/>
            <p:nvPr/>
          </p:nvSpPr>
          <p:spPr>
            <a:xfrm rot="10800000">
              <a:off x="1599828" y="5645150"/>
              <a:ext cx="1344349" cy="660400"/>
            </a:xfrm>
            <a:prstGeom prst="rightArrow">
              <a:avLst>
                <a:gd name="adj1" fmla="val 69061"/>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grpSp>
      <p:sp>
        <p:nvSpPr>
          <p:cNvPr id="45" name="Rectangle 8"/>
          <p:cNvSpPr/>
          <p:nvPr/>
        </p:nvSpPr>
        <p:spPr>
          <a:xfrm>
            <a:off x="1544970" y="4626974"/>
            <a:ext cx="2309816" cy="538609"/>
          </a:xfrm>
          <a:prstGeom prst="rect">
            <a:avLst/>
          </a:prstGeom>
          <a:noFill/>
        </p:spPr>
        <p:txBody>
          <a:bodyPr wrap="square" lIns="0" tIns="0" rIns="81808" bIns="0">
            <a:spAutoFit/>
          </a:bodyPr>
          <a:lstStyle/>
          <a:p>
            <a:pPr algn="ctr" fontAlgn="base">
              <a:lnSpc>
                <a:spcPts val="1364"/>
              </a:lnSpc>
              <a:spcAft>
                <a:spcPct val="0"/>
              </a:spcAft>
            </a:pPr>
            <a:r>
              <a:rPr sz="933" b="1" dirty="0">
                <a:solidFill>
                  <a:prstClr val="white"/>
                </a:solidFill>
                <a:latin typeface="Arial" charset="0"/>
              </a:rPr>
              <a:t>Customer-centered collaboration, efficient flow of information, interoperable systems</a:t>
            </a:r>
            <a:endParaRPr lang="en-GB" sz="933" b="1" dirty="0">
              <a:solidFill>
                <a:prstClr val="white"/>
              </a:solidFill>
              <a:latin typeface="Arial" charset="0"/>
            </a:endParaRPr>
          </a:p>
        </p:txBody>
      </p:sp>
    </p:spTree>
    <p:extLst>
      <p:ext uri="{BB962C8B-B14F-4D97-AF65-F5344CB8AC3E}">
        <p14:creationId xmlns:p14="http://schemas.microsoft.com/office/powerpoint/2010/main" val="264743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5400" y="260648"/>
            <a:ext cx="11264816" cy="792088"/>
          </a:xfrm>
        </p:spPr>
        <p:txBody>
          <a:bodyPr>
            <a:noAutofit/>
          </a:bodyPr>
          <a:lstStyle/>
          <a:p>
            <a:pPr algn="ctr"/>
            <a:r>
              <a:rPr lang="fi-FI" sz="3200" dirty="0"/>
              <a:t/>
            </a:r>
            <a:br>
              <a:rPr lang="fi-FI" sz="3200" dirty="0"/>
            </a:br>
            <a:r>
              <a:rPr lang="ru-RU" sz="3200" dirty="0"/>
              <a:t>Реформа: среда, доброжелательная к детям</a:t>
            </a:r>
            <a:r>
              <a:rPr lang="fi-FI" sz="3200" dirty="0"/>
              <a:t/>
            </a:r>
            <a:br>
              <a:rPr lang="fi-FI" sz="3200" dirty="0"/>
            </a:br>
            <a:endParaRPr lang="fi-FI" sz="3200" dirty="0"/>
          </a:p>
        </p:txBody>
      </p:sp>
      <p:sp>
        <p:nvSpPr>
          <p:cNvPr id="3" name="Sisällön paikkamerkki 2"/>
          <p:cNvSpPr>
            <a:spLocks noGrp="1"/>
          </p:cNvSpPr>
          <p:nvPr>
            <p:ph idx="1"/>
          </p:nvPr>
        </p:nvSpPr>
        <p:spPr>
          <a:xfrm>
            <a:off x="695400" y="1628800"/>
            <a:ext cx="8064896" cy="4032448"/>
          </a:xfrm>
        </p:spPr>
        <p:txBody>
          <a:bodyPr>
            <a:normAutofit/>
          </a:bodyPr>
          <a:lstStyle/>
          <a:p>
            <a:pPr marL="0" indent="-360363">
              <a:buNone/>
            </a:pPr>
            <a:r>
              <a:rPr lang="ru-RU" sz="2400" b="1" dirty="0"/>
              <a:t>Соблюдение прав детей и профессиональный подход, основанный на научных и фактических данных</a:t>
            </a:r>
            <a:endParaRPr lang="fi-FI" sz="2400" b="1" dirty="0"/>
          </a:p>
          <a:p>
            <a:r>
              <a:rPr lang="ru-RU" sz="2400" dirty="0"/>
              <a:t>повышение профессионализма и обновление методов работы </a:t>
            </a:r>
            <a:r>
              <a:rPr lang="fi-FI" sz="2400" dirty="0"/>
              <a:t>(</a:t>
            </a:r>
            <a:r>
              <a:rPr lang="ru-RU" sz="2400" i="1" dirty="0"/>
              <a:t>Доказательные методы работы</a:t>
            </a:r>
            <a:r>
              <a:rPr lang="fi-FI" sz="2400" dirty="0"/>
              <a:t>)</a:t>
            </a:r>
            <a:endParaRPr lang="ru-RU" sz="2400" dirty="0"/>
          </a:p>
          <a:p>
            <a:pPr>
              <a:buNone/>
            </a:pPr>
            <a:endParaRPr lang="fi-FI" sz="2400" dirty="0"/>
          </a:p>
          <a:p>
            <a:pPr marL="0" indent="0">
              <a:buNone/>
            </a:pPr>
            <a:r>
              <a:rPr lang="ru-RU" sz="2400" b="1" dirty="0"/>
              <a:t>Услуги, основанные на потребностях семьи и детей</a:t>
            </a:r>
            <a:endParaRPr lang="fi-FI" sz="2400" b="1" dirty="0"/>
          </a:p>
          <a:p>
            <a:r>
              <a:rPr lang="ru-RU" sz="2400" dirty="0"/>
              <a:t>Централизация всех услуг – создание семейных центров</a:t>
            </a:r>
            <a:endParaRPr lang="fi-FI" sz="2400" dirty="0"/>
          </a:p>
          <a:p>
            <a:r>
              <a:rPr lang="ru-RU" sz="2400" dirty="0" smtClean="0"/>
              <a:t>Своевременная п</a:t>
            </a:r>
            <a:r>
              <a:rPr lang="ru-RU" sz="2400" dirty="0" smtClean="0"/>
              <a:t>оддержка, </a:t>
            </a:r>
            <a:r>
              <a:rPr lang="ru-RU" sz="2400" dirty="0"/>
              <a:t>фокус на профилактических услугах</a:t>
            </a:r>
            <a:r>
              <a:rPr lang="fi-FI" sz="2400" dirty="0"/>
              <a:t> </a:t>
            </a:r>
            <a:r>
              <a:rPr lang="ru-RU" sz="2400" dirty="0"/>
              <a:t>– предоставление услуг на дому</a:t>
            </a:r>
            <a:endParaRPr lang="fi-FI" sz="2400" dirty="0"/>
          </a:p>
        </p:txBody>
      </p:sp>
      <p:sp>
        <p:nvSpPr>
          <p:cNvPr id="4" name="Päivämäärän paikkamerkki 3"/>
          <p:cNvSpPr>
            <a:spLocks noGrp="1"/>
          </p:cNvSpPr>
          <p:nvPr>
            <p:ph type="dt" sz="half" idx="10"/>
          </p:nvPr>
        </p:nvSpPr>
        <p:spPr/>
        <p:txBody>
          <a:bodyPr/>
          <a:lstStyle/>
          <a:p>
            <a:fld id="{3167E61A-5471-4CD8-AA94-257FF67221ED}" type="datetime1">
              <a:rPr lang="fi-FI" smtClean="0"/>
              <a:pPr/>
              <a:t>30.10.2017</a:t>
            </a:fld>
            <a:endParaRPr lang="fi-FI" dirty="0"/>
          </a:p>
        </p:txBody>
      </p:sp>
      <p:sp>
        <p:nvSpPr>
          <p:cNvPr id="5" name="Alatunnisteen paikkamerkki 4"/>
          <p:cNvSpPr>
            <a:spLocks noGrp="1"/>
          </p:cNvSpPr>
          <p:nvPr>
            <p:ph type="ftr" sz="quarter" idx="11"/>
          </p:nvPr>
        </p:nvSpPr>
        <p:spPr/>
        <p:txBody>
          <a:bodyPr/>
          <a:lstStyle/>
          <a:p>
            <a:r>
              <a:rPr lang="fi-FI"/>
              <a:t>Etunimi Sukunimi</a:t>
            </a:r>
            <a:endParaRPr lang="fi-FI" dirty="0"/>
          </a:p>
        </p:txBody>
      </p:sp>
      <p:pic>
        <p:nvPicPr>
          <p:cNvPr id="9" name="Kuv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1865" y="1430800"/>
            <a:ext cx="3059532" cy="5229200"/>
          </a:xfrm>
          <a:prstGeom prst="rect">
            <a:avLst/>
          </a:prstGeom>
        </p:spPr>
      </p:pic>
    </p:spTree>
    <p:extLst>
      <p:ext uri="{BB962C8B-B14F-4D97-AF65-F5344CB8AC3E}">
        <p14:creationId xmlns:p14="http://schemas.microsoft.com/office/powerpoint/2010/main" val="147917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62903" y="232938"/>
            <a:ext cx="10688752" cy="1080000"/>
          </a:xfrm>
        </p:spPr>
        <p:txBody>
          <a:bodyPr>
            <a:normAutofit/>
          </a:bodyPr>
          <a:lstStyle/>
          <a:p>
            <a:pPr algn="ctr"/>
            <a:r>
              <a:rPr lang="ru-RU" sz="3200" dirty="0"/>
              <a:t>Показатели</a:t>
            </a:r>
            <a:r>
              <a:rPr lang="fi-FI" sz="3200" dirty="0"/>
              <a:t> </a:t>
            </a:r>
            <a:r>
              <a:rPr lang="ru-RU" sz="3200" dirty="0"/>
              <a:t>эффективности программ</a:t>
            </a:r>
            <a:r>
              <a:rPr lang="fi-FI" sz="3200" dirty="0"/>
              <a:t/>
            </a:r>
            <a:br>
              <a:rPr lang="fi-FI" sz="3200" dirty="0"/>
            </a:br>
            <a:r>
              <a:rPr lang="fi-FI" sz="3200" dirty="0"/>
              <a:t>2017</a:t>
            </a:r>
            <a:r>
              <a:rPr lang="ru-RU" sz="3200" dirty="0"/>
              <a:t> </a:t>
            </a:r>
            <a:r>
              <a:rPr lang="fi-FI" sz="3200" dirty="0"/>
              <a:t>&gt; 2019</a:t>
            </a:r>
            <a:r>
              <a:rPr lang="ru-RU" sz="3200" dirty="0"/>
              <a:t> </a:t>
            </a:r>
            <a:r>
              <a:rPr lang="fi-FI" sz="3200" dirty="0"/>
              <a:t>&gt;</a:t>
            </a:r>
            <a:r>
              <a:rPr lang="ru-RU" sz="3200" dirty="0"/>
              <a:t> </a:t>
            </a:r>
            <a:r>
              <a:rPr lang="fi-FI" sz="3200" dirty="0"/>
              <a:t>2025</a:t>
            </a:r>
          </a:p>
        </p:txBody>
      </p:sp>
      <p:sp>
        <p:nvSpPr>
          <p:cNvPr id="3" name="Sisällön paikkamerkki 2"/>
          <p:cNvSpPr>
            <a:spLocks noGrp="1"/>
          </p:cNvSpPr>
          <p:nvPr>
            <p:ph idx="1"/>
          </p:nvPr>
        </p:nvSpPr>
        <p:spPr>
          <a:xfrm>
            <a:off x="623392" y="1484784"/>
            <a:ext cx="8280920" cy="4392488"/>
          </a:xfrm>
        </p:spPr>
        <p:txBody>
          <a:bodyPr>
            <a:normAutofit/>
          </a:bodyPr>
          <a:lstStyle/>
          <a:p>
            <a:pPr marL="0" indent="0">
              <a:buNone/>
            </a:pPr>
            <a:r>
              <a:rPr lang="ru-RU" sz="2400" b="1" dirty="0"/>
              <a:t>Благополучие детей, семей и молодежи (2025)</a:t>
            </a:r>
          </a:p>
          <a:p>
            <a:pPr>
              <a:lnSpc>
                <a:spcPct val="90000"/>
              </a:lnSpc>
            </a:pPr>
            <a:r>
              <a:rPr lang="ru-RU" sz="2400" dirty="0"/>
              <a:t>наличие собственных ресурсов</a:t>
            </a:r>
            <a:r>
              <a:rPr lang="fi-FI" sz="2400" dirty="0"/>
              <a:t>, </a:t>
            </a:r>
            <a:r>
              <a:rPr lang="ru-RU" sz="2400" dirty="0"/>
              <a:t>жизненный контроль</a:t>
            </a:r>
            <a:r>
              <a:rPr lang="fi-FI" sz="2400" dirty="0"/>
              <a:t>, </a:t>
            </a:r>
            <a:r>
              <a:rPr lang="ru-RU" sz="2400" dirty="0"/>
              <a:t>субъективный опыт участия и получения помощи</a:t>
            </a:r>
            <a:endParaRPr lang="fi-FI" sz="2400" dirty="0"/>
          </a:p>
          <a:p>
            <a:pPr>
              <a:lnSpc>
                <a:spcPct val="90000"/>
              </a:lnSpc>
            </a:pPr>
            <a:r>
              <a:rPr lang="ru-RU" sz="2400" dirty="0"/>
              <a:t>Уменьшение неравенства между детьми и семьями</a:t>
            </a:r>
            <a:r>
              <a:rPr lang="fi-FI" sz="2400" dirty="0"/>
              <a:t>, </a:t>
            </a:r>
            <a:r>
              <a:rPr lang="ru-RU" sz="2400" dirty="0"/>
              <a:t>учёт различия между семьями</a:t>
            </a:r>
            <a:endParaRPr lang="fi-FI" sz="2400" dirty="0"/>
          </a:p>
          <a:p>
            <a:pPr marL="0" indent="0">
              <a:buNone/>
            </a:pPr>
            <a:r>
              <a:rPr lang="ru-RU" sz="2400" b="1" dirty="0"/>
              <a:t>Расходы (2019)</a:t>
            </a:r>
            <a:endParaRPr lang="fi-FI" sz="2400" b="1" dirty="0"/>
          </a:p>
          <a:p>
            <a:r>
              <a:rPr lang="ru-RU" sz="2400" dirty="0"/>
              <a:t>экономия средств за счет сокращения корректирующих услуг (изъятия, зам.</a:t>
            </a:r>
            <a:r>
              <a:rPr lang="fi-FI" sz="2400" dirty="0"/>
              <a:t> </a:t>
            </a:r>
            <a:r>
              <a:rPr lang="ru-RU" sz="2400" dirty="0"/>
              <a:t>опека) и предотвращения судебных разбирательств (при разводе)</a:t>
            </a:r>
            <a:r>
              <a:rPr lang="fi-FI" sz="2400" dirty="0"/>
              <a:t> </a:t>
            </a:r>
            <a:r>
              <a:rPr lang="ru-RU" sz="2400" dirty="0"/>
              <a:t>- в 2025 на 10%</a:t>
            </a:r>
            <a:endParaRPr lang="fi-FI" sz="2400" dirty="0"/>
          </a:p>
          <a:p>
            <a:r>
              <a:rPr lang="ru-RU" sz="2400" dirty="0"/>
              <a:t>предоставление эффективных услуг при сокращении бюджета</a:t>
            </a:r>
            <a:endParaRPr lang="fi-FI" sz="2800" dirty="0"/>
          </a:p>
          <a:p>
            <a:pPr marL="0" indent="0">
              <a:buNone/>
            </a:pPr>
            <a:endParaRPr lang="ru-RU" dirty="0"/>
          </a:p>
          <a:p>
            <a:pPr marL="0" indent="0">
              <a:buNone/>
            </a:pPr>
            <a:endParaRPr lang="fi-FI" dirty="0">
              <a:solidFill>
                <a:srgbClr val="00B050"/>
              </a:solidFill>
            </a:endParaRPr>
          </a:p>
          <a:p>
            <a:endParaRPr lang="fi-FI" dirty="0"/>
          </a:p>
          <a:p>
            <a:endParaRPr lang="fi-FI" dirty="0"/>
          </a:p>
        </p:txBody>
      </p:sp>
      <p:sp>
        <p:nvSpPr>
          <p:cNvPr id="4" name="Päivämäärän paikkamerkki 3"/>
          <p:cNvSpPr>
            <a:spLocks noGrp="1"/>
          </p:cNvSpPr>
          <p:nvPr>
            <p:ph type="dt" sz="half" idx="10"/>
          </p:nvPr>
        </p:nvSpPr>
        <p:spPr/>
        <p:txBody>
          <a:bodyPr/>
          <a:lstStyle/>
          <a:p>
            <a:fld id="{3167E61A-5471-4CD8-AA94-257FF67221ED}" type="datetime1">
              <a:rPr lang="fi-FI" smtClean="0"/>
              <a:pPr/>
              <a:t>30.10.2017</a:t>
            </a:fld>
            <a:endParaRPr lang="fi-FI" dirty="0"/>
          </a:p>
        </p:txBody>
      </p:sp>
      <p:sp>
        <p:nvSpPr>
          <p:cNvPr id="5" name="Alatunnisteen paikkamerkki 4"/>
          <p:cNvSpPr>
            <a:spLocks noGrp="1"/>
          </p:cNvSpPr>
          <p:nvPr>
            <p:ph type="ftr" sz="quarter" idx="11"/>
          </p:nvPr>
        </p:nvSpPr>
        <p:spPr/>
        <p:txBody>
          <a:bodyPr/>
          <a:lstStyle/>
          <a:p>
            <a:r>
              <a:rPr lang="fi-FI"/>
              <a:t>Etunimi Sukunimi</a:t>
            </a:r>
            <a:endParaRPr lang="fi-FI" dirty="0"/>
          </a:p>
        </p:txBody>
      </p:sp>
      <p:pic>
        <p:nvPicPr>
          <p:cNvPr id="3074" name="Picture 2" descr="http://www.unenfantmadit.fr/www.unenfantmadit.fr/QUI_SOMMES_NOUS_files/shutterstock_85873498-1.png"/>
          <p:cNvPicPr>
            <a:picLocks noChangeAspect="1" noChangeArrowheads="1"/>
          </p:cNvPicPr>
          <p:nvPr/>
        </p:nvPicPr>
        <p:blipFill>
          <a:blip r:embed="rId2" cstate="print"/>
          <a:srcRect/>
          <a:stretch>
            <a:fillRect/>
          </a:stretch>
        </p:blipFill>
        <p:spPr bwMode="auto">
          <a:xfrm>
            <a:off x="8472264" y="1459135"/>
            <a:ext cx="3719736" cy="5398865"/>
          </a:xfrm>
          <a:prstGeom prst="rect">
            <a:avLst/>
          </a:prstGeom>
          <a:noFill/>
        </p:spPr>
      </p:pic>
    </p:spTree>
    <p:extLst>
      <p:ext uri="{BB962C8B-B14F-4D97-AF65-F5344CB8AC3E}">
        <p14:creationId xmlns:p14="http://schemas.microsoft.com/office/powerpoint/2010/main" val="41968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8485" y="1988842"/>
            <a:ext cx="3033517" cy="4720135"/>
          </a:xfrm>
          <a:prstGeom prst="rect">
            <a:avLst/>
          </a:prstGeom>
        </p:spPr>
      </p:pic>
      <p:sp>
        <p:nvSpPr>
          <p:cNvPr id="5" name="Otsikko 1"/>
          <p:cNvSpPr txBox="1">
            <a:spLocks/>
          </p:cNvSpPr>
          <p:nvPr/>
        </p:nvSpPr>
        <p:spPr>
          <a:xfrm>
            <a:off x="2207568" y="2204864"/>
            <a:ext cx="7197264" cy="1656184"/>
          </a:xfrm>
          <a:prstGeom prst="rect">
            <a:avLst/>
          </a:prstGeom>
        </p:spPr>
        <p:txBody>
          <a:bodyPr vert="horz" lIns="36000" tIns="36000" rIns="36000" bIns="36000" rtlCol="0" anchor="ctr">
            <a:normAutofit fontScale="92500" lnSpcReduction="20000"/>
          </a:bodyPr>
          <a:lstStyle/>
          <a:p>
            <a:pPr lvl="0" algn="ctr">
              <a:spcBef>
                <a:spcPct val="0"/>
              </a:spcBef>
              <a:defRPr/>
            </a:pPr>
            <a:r>
              <a:rPr lang="ru-RU" sz="6600" b="1" dirty="0">
                <a:latin typeface="+mj-lt"/>
                <a:ea typeface="+mj-ea"/>
                <a:cs typeface="+mj-cs"/>
              </a:rPr>
              <a:t>Защита прав детей в Финляндии</a:t>
            </a:r>
            <a:endParaRPr kumimoji="0" lang="fi-FI" sz="6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1610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55440" y="404665"/>
            <a:ext cx="10081120" cy="6463308"/>
          </a:xfrm>
          <a:prstGeom prst="rect">
            <a:avLst/>
          </a:prstGeom>
        </p:spPr>
        <p:txBody>
          <a:bodyPr wrap="square">
            <a:spAutoFit/>
          </a:bodyPr>
          <a:lstStyle/>
          <a:p>
            <a:pPr algn="ctr"/>
            <a:r>
              <a:rPr lang="fi-FI" kern="0" dirty="0">
                <a:solidFill>
                  <a:sysClr val="windowText" lastClr="000000"/>
                </a:solidFill>
                <a:latin typeface="Arial" panose="020B0604020202020204" pitchFamily="34" charset="0"/>
              </a:rPr>
              <a:t>  </a:t>
            </a:r>
            <a:r>
              <a:rPr lang="ru-RU" sz="3600" b="1" kern="0" dirty="0">
                <a:solidFill>
                  <a:schemeClr val="accent1"/>
                </a:solidFill>
                <a:latin typeface="Calibri" panose="020F0502020204030204" pitchFamily="34" charset="0"/>
                <a:ea typeface="+mj-ea"/>
                <a:cs typeface="Times New Roman" panose="02020603050405020304" pitchFamily="18" charset="0"/>
              </a:rPr>
              <a:t>Основные положения</a:t>
            </a:r>
            <a:r>
              <a:rPr lang="fi-FI" kern="0" dirty="0">
                <a:solidFill>
                  <a:schemeClr val="accent1"/>
                </a:solidFill>
                <a:latin typeface="Calibri" panose="020F0502020204030204" pitchFamily="34" charset="0"/>
              </a:rPr>
              <a:t>  </a:t>
            </a:r>
          </a:p>
          <a:p>
            <a:endParaRPr lang="fi-FI" kern="0" dirty="0">
              <a:solidFill>
                <a:sysClr val="windowText" lastClr="000000"/>
              </a:solidFill>
              <a:cs typeface="Times New Roman" panose="02020603050405020304" pitchFamily="18" charset="0"/>
            </a:endParaRPr>
          </a:p>
          <a:p>
            <a:pPr marL="342900" indent="-342900">
              <a:buFont typeface="Arial" panose="020B0604020202020204" pitchFamily="34" charset="0"/>
              <a:buChar char="•"/>
            </a:pPr>
            <a:r>
              <a:rPr lang="ru-RU" sz="2000" kern="0" dirty="0">
                <a:solidFill>
                  <a:sysClr val="windowText" lastClr="000000"/>
                </a:solidFill>
                <a:cs typeface="Times New Roman" panose="02020603050405020304" pitchFamily="18" charset="0"/>
              </a:rPr>
              <a:t>Конституция (731/1999)</a:t>
            </a:r>
            <a:br>
              <a:rPr lang="ru-RU" sz="2000" kern="0" dirty="0">
                <a:solidFill>
                  <a:sysClr val="windowText" lastClr="000000"/>
                </a:solidFill>
                <a:cs typeface="Times New Roman" panose="02020603050405020304" pitchFamily="18" charset="0"/>
              </a:rPr>
            </a:br>
            <a:endParaRPr lang="ru-RU" sz="2000" kern="0" dirty="0">
              <a:solidFill>
                <a:sysClr val="windowText" lastClr="000000"/>
              </a:solidFill>
              <a:cs typeface="Times New Roman" panose="02020603050405020304" pitchFamily="18" charset="0"/>
            </a:endParaRPr>
          </a:p>
          <a:p>
            <a:pPr marL="342900" indent="-342900">
              <a:buFont typeface="Arial" panose="020B0604020202020204" pitchFamily="34" charset="0"/>
              <a:buChar char="•"/>
            </a:pPr>
            <a:r>
              <a:rPr lang="ru-RU" sz="2000" kern="0" dirty="0">
                <a:solidFill>
                  <a:sysClr val="windowText" lastClr="000000"/>
                </a:solidFill>
                <a:cs typeface="Times New Roman" panose="02020603050405020304" pitchFamily="18" charset="0"/>
              </a:rPr>
              <a:t>Конвенция о правах ребенка 1989 года: ООН</a:t>
            </a:r>
            <a:br>
              <a:rPr lang="ru-RU" sz="2000" kern="0" dirty="0">
                <a:solidFill>
                  <a:sysClr val="windowText" lastClr="000000"/>
                </a:solidFill>
                <a:cs typeface="Times New Roman" panose="02020603050405020304" pitchFamily="18" charset="0"/>
              </a:rPr>
            </a:br>
            <a:endParaRPr lang="fi-FI" sz="2000" kern="0" dirty="0">
              <a:solidFill>
                <a:sysClr val="windowText" lastClr="000000"/>
              </a:solidFill>
              <a:cs typeface="Times New Roman" panose="02020603050405020304" pitchFamily="18" charset="0"/>
            </a:endParaRPr>
          </a:p>
          <a:p>
            <a:pPr marL="342900" indent="-342900">
              <a:buFont typeface="Arial" panose="020B0604020202020204" pitchFamily="34" charset="0"/>
              <a:buChar char="•"/>
            </a:pPr>
            <a:r>
              <a:rPr lang="ru-RU" sz="2000" kern="0" dirty="0">
                <a:cs typeface="Times New Roman" panose="02020603050405020304" pitchFamily="18" charset="0"/>
                <a:hlinkClick r:id="rId3"/>
              </a:rPr>
              <a:t>Закон</a:t>
            </a:r>
            <a:r>
              <a:rPr lang="fi-FI" sz="2000" kern="0" dirty="0">
                <a:cs typeface="Times New Roman" panose="02020603050405020304" pitchFamily="18" charset="0"/>
                <a:hlinkClick r:id="rId3"/>
              </a:rPr>
              <a:t> o</a:t>
            </a:r>
            <a:r>
              <a:rPr lang="ru-RU" sz="2000" kern="0" dirty="0">
                <a:cs typeface="Times New Roman" panose="02020603050405020304" pitchFamily="18" charset="0"/>
                <a:hlinkClick r:id="rId3"/>
              </a:rPr>
              <a:t> Защите детей </a:t>
            </a:r>
            <a:r>
              <a:rPr lang="ru-RU" sz="2000" kern="0" dirty="0">
                <a:solidFill>
                  <a:sysClr val="windowText" lastClr="000000"/>
                </a:solidFill>
                <a:cs typeface="Times New Roman" panose="02020603050405020304" pitchFamily="18" charset="0"/>
              </a:rPr>
              <a:t>417/2007</a:t>
            </a:r>
            <a:r>
              <a:rPr lang="fi-FI" sz="2000" kern="0" dirty="0">
                <a:solidFill>
                  <a:sysClr val="windowText" lastClr="000000"/>
                </a:solidFill>
                <a:cs typeface="Times New Roman" panose="02020603050405020304" pitchFamily="18" charset="0"/>
              </a:rPr>
              <a:t> </a:t>
            </a:r>
          </a:p>
          <a:p>
            <a:pPr marL="342900" indent="-342900">
              <a:buFont typeface="Wingdings" panose="05000000000000000000" pitchFamily="2" charset="2"/>
              <a:buChar char="Ø"/>
            </a:pPr>
            <a:r>
              <a:rPr lang="fi-FI" sz="2000" kern="0" dirty="0">
                <a:solidFill>
                  <a:sysClr val="windowText" lastClr="000000"/>
                </a:solidFill>
                <a:cs typeface="Times New Roman" panose="02020603050405020304" pitchFamily="18" charset="0"/>
              </a:rPr>
              <a:t>       </a:t>
            </a:r>
            <a:r>
              <a:rPr lang="ru-RU" sz="2000" kern="0" dirty="0">
                <a:solidFill>
                  <a:sysClr val="windowText" lastClr="000000"/>
                </a:solidFill>
                <a:cs typeface="Times New Roman" panose="02020603050405020304" pitchFamily="18" charset="0"/>
              </a:rPr>
              <a:t>Целью закона является оказание поддержки родительства на максимально раннем этапе, что бы исключить необходимость применения более серьезных мер.</a:t>
            </a:r>
            <a:endParaRPr lang="fi-FI" sz="2000" kern="0" dirty="0">
              <a:solidFill>
                <a:sysClr val="windowText" lastClr="000000"/>
              </a:solidFill>
              <a:cs typeface="Times New Roman" panose="02020603050405020304" pitchFamily="18" charset="0"/>
            </a:endParaRPr>
          </a:p>
          <a:p>
            <a:pPr marL="342900" indent="-342900">
              <a:buFont typeface="Wingdings" panose="05000000000000000000" pitchFamily="2" charset="2"/>
              <a:buChar char="Ø"/>
            </a:pPr>
            <a:r>
              <a:rPr lang="fi-FI" sz="2000" kern="0" dirty="0">
                <a:solidFill>
                  <a:sysClr val="windowText" lastClr="000000"/>
                </a:solidFill>
                <a:cs typeface="Times New Roman" panose="02020603050405020304" pitchFamily="18" charset="0"/>
              </a:rPr>
              <a:t>       </a:t>
            </a:r>
            <a:r>
              <a:rPr lang="ru-RU" sz="2000" kern="0" dirty="0">
                <a:solidFill>
                  <a:sysClr val="windowText" lastClr="000000"/>
                </a:solidFill>
                <a:cs typeface="Times New Roman" panose="02020603050405020304" pitchFamily="18" charset="0"/>
              </a:rPr>
              <a:t>Родители и иные лица, обладающие правами опеки над ребенком, несут первоочередную ответственность за благополучие ребенк</a:t>
            </a:r>
            <a:r>
              <a:rPr lang="fi-FI" sz="2000" kern="0" dirty="0">
                <a:solidFill>
                  <a:sysClr val="windowText" lastClr="000000"/>
                </a:solidFill>
                <a:cs typeface="Times New Roman" panose="02020603050405020304" pitchFamily="18" charset="0"/>
              </a:rPr>
              <a:t>a</a:t>
            </a:r>
          </a:p>
          <a:p>
            <a:pPr marL="342900" indent="-342900">
              <a:buFont typeface="Wingdings" panose="05000000000000000000" pitchFamily="2" charset="2"/>
              <a:buChar char="Ø"/>
            </a:pPr>
            <a:r>
              <a:rPr lang="fi-FI" sz="2000" kern="0" dirty="0">
                <a:solidFill>
                  <a:sysClr val="windowText" lastClr="000000"/>
                </a:solidFill>
                <a:cs typeface="Times New Roman" panose="02020603050405020304" pitchFamily="18" charset="0"/>
              </a:rPr>
              <a:t>       </a:t>
            </a:r>
            <a:r>
              <a:rPr lang="ru-RU" sz="2000" kern="0" dirty="0">
                <a:solidFill>
                  <a:sysClr val="windowText" lastClr="000000"/>
                </a:solidFill>
                <a:cs typeface="Times New Roman" panose="02020603050405020304" pitchFamily="18" charset="0"/>
              </a:rPr>
              <a:t>Органы власти, работающие с детьми и семьями, должны оказывать родителям и другим обладающим правами опеки лицам поддержку в выполнении ими своих обязанностей по воспитанию и стремиться обеспечить семьям необходимую помощь на достаточно раннем этапе, а также при необходимости направить ребенка и семью в службу защиты детей.</a:t>
            </a:r>
            <a:endParaRPr lang="fi-FI" sz="2000" kern="0" dirty="0">
              <a:solidFill>
                <a:sysClr val="windowText" lastClr="000000"/>
              </a:solidFill>
              <a:cs typeface="Times New Roman" panose="02020603050405020304" pitchFamily="18" charset="0"/>
            </a:endParaRPr>
          </a:p>
          <a:p>
            <a:pPr marL="342900" indent="-342900">
              <a:buFont typeface="Wingdings" panose="05000000000000000000" pitchFamily="2" charset="2"/>
              <a:buChar char="Ø"/>
            </a:pPr>
            <a:r>
              <a:rPr lang="ru-RU" sz="2000" kern="0" dirty="0">
                <a:solidFill>
                  <a:sysClr val="windowText" lastClr="000000"/>
                </a:solidFill>
                <a:cs typeface="Times New Roman" panose="02020603050405020304" pitchFamily="18" charset="0"/>
              </a:rPr>
              <a:t>Мнение ребенка должно всегда</a:t>
            </a:r>
            <a:r>
              <a:rPr lang="fi-FI" sz="2000" kern="0" dirty="0">
                <a:solidFill>
                  <a:sysClr val="windowText" lastClr="000000"/>
                </a:solidFill>
                <a:cs typeface="Times New Roman" panose="02020603050405020304" pitchFamily="18" charset="0"/>
              </a:rPr>
              <a:t> </a:t>
            </a:r>
            <a:r>
              <a:rPr lang="ru-RU" sz="2000" kern="0" dirty="0">
                <a:solidFill>
                  <a:sysClr val="windowText" lastClr="000000"/>
                </a:solidFill>
                <a:cs typeface="Times New Roman" panose="02020603050405020304" pitchFamily="18" charset="0"/>
              </a:rPr>
              <a:t>приниматься во внимание в вопросах, касающихся защиты детей</a:t>
            </a:r>
            <a:endParaRPr lang="fi-FI" sz="2000" kern="0" dirty="0">
              <a:solidFill>
                <a:sysClr val="windowText" lastClr="000000"/>
              </a:solidFill>
              <a:cs typeface="Times New Roman" panose="02020603050405020304" pitchFamily="18" charset="0"/>
            </a:endParaRPr>
          </a:p>
          <a:p>
            <a:pPr marL="342900" indent="-342900">
              <a:buFont typeface="Wingdings" panose="05000000000000000000" pitchFamily="2" charset="2"/>
              <a:buChar char="Ø"/>
            </a:pPr>
            <a:endParaRPr lang="fi-FI" sz="2000" kern="0" dirty="0">
              <a:solidFill>
                <a:sysClr val="windowText" lastClr="000000"/>
              </a:solidFill>
              <a:latin typeface="Calibri" panose="020F0502020204030204" pitchFamily="34" charset="0"/>
              <a:cs typeface="Times New Roman" panose="02020603050405020304" pitchFamily="18" charset="0"/>
            </a:endParaRPr>
          </a:p>
          <a:p>
            <a:pPr marL="342900" indent="-342900">
              <a:buFontTx/>
              <a:buChar char="-"/>
            </a:pPr>
            <a:endParaRPr lang="fi-FI" sz="2000" kern="0" dirty="0">
              <a:solidFill>
                <a:sysClr val="windowText" lastClr="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56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473898" y="396000"/>
            <a:ext cx="7415400" cy="1080000"/>
          </a:xfrm>
        </p:spPr>
        <p:txBody>
          <a:bodyPr>
            <a:normAutofit/>
          </a:bodyPr>
          <a:lstStyle/>
          <a:p>
            <a:pPr algn="ctr"/>
            <a:r>
              <a:rPr lang="ru-RU" dirty="0">
                <a:solidFill>
                  <a:schemeClr val="accent1"/>
                </a:solidFill>
                <a:latin typeface="Calibri" panose="020F0502020204030204" pitchFamily="34" charset="0"/>
                <a:cs typeface="Times New Roman" panose="02020603050405020304" pitchFamily="18" charset="0"/>
              </a:rPr>
              <a:t>Центральный союз защиты детей </a:t>
            </a:r>
            <a:endParaRPr lang="fi-FI" dirty="0">
              <a:solidFill>
                <a:schemeClr val="accent1"/>
              </a:solidFill>
              <a:latin typeface="Calibri" panose="020F0502020204030204" pitchFamily="34" charset="0"/>
              <a:cs typeface="Times New Roman" panose="02020603050405020304" pitchFamily="18" charset="0"/>
            </a:endParaRPr>
          </a:p>
        </p:txBody>
      </p:sp>
      <p:sp>
        <p:nvSpPr>
          <p:cNvPr id="3" name="Sisällön paikkamerkki 2"/>
          <p:cNvSpPr>
            <a:spLocks noGrp="1"/>
          </p:cNvSpPr>
          <p:nvPr>
            <p:ph idx="1"/>
          </p:nvPr>
        </p:nvSpPr>
        <p:spPr>
          <a:xfrm>
            <a:off x="1066800" y="1582680"/>
            <a:ext cx="9536176" cy="4248472"/>
          </a:xfrm>
        </p:spPr>
        <p:txBody>
          <a:bodyPr>
            <a:normAutofit fontScale="85000" lnSpcReduction="20000"/>
          </a:bodyPr>
          <a:lstStyle/>
          <a:p>
            <a:r>
              <a:rPr lang="ru-RU" dirty="0">
                <a:cs typeface="Times New Roman" panose="02020603050405020304" pitchFamily="18" charset="0"/>
              </a:rPr>
              <a:t>Центральный союз защиты детей был создан в 1937 году для содействия развитию сотрудничества между организациями</a:t>
            </a:r>
            <a:r>
              <a:rPr lang="fi-FI" dirty="0">
                <a:cs typeface="Times New Roman" panose="02020603050405020304" pitchFamily="18" charset="0"/>
              </a:rPr>
              <a:t> </a:t>
            </a:r>
            <a:r>
              <a:rPr lang="ru-RU" dirty="0">
                <a:cs typeface="Times New Roman" panose="02020603050405020304" pitchFamily="18" charset="0"/>
              </a:rPr>
              <a:t>и </a:t>
            </a:r>
            <a:r>
              <a:rPr lang="ru-RU" dirty="0" smtClean="0">
                <a:cs typeface="Times New Roman" panose="02020603050405020304" pitchFamily="18" charset="0"/>
              </a:rPr>
              <a:t>правительством </a:t>
            </a:r>
            <a:r>
              <a:rPr lang="ru-RU" dirty="0">
                <a:cs typeface="Times New Roman" panose="02020603050405020304" pitchFamily="18" charset="0"/>
              </a:rPr>
              <a:t>в области защиты детей.</a:t>
            </a:r>
          </a:p>
          <a:p>
            <a:r>
              <a:rPr lang="ru-RU" dirty="0">
                <a:cs typeface="Times New Roman" panose="02020603050405020304" pitchFamily="18" charset="0"/>
              </a:rPr>
              <a:t>Основными целями и задачами Центрального союза защиты детей является продвижение осуществления прав и интересов ребенка на общественном уровне, влияние на социально-политическом </a:t>
            </a:r>
            <a:r>
              <a:rPr lang="ru-RU" dirty="0" smtClean="0">
                <a:cs typeface="Times New Roman" panose="02020603050405020304" pitchFamily="18" charset="0"/>
              </a:rPr>
              <a:t>уровне в процессе </a:t>
            </a:r>
            <a:r>
              <a:rPr lang="ru-RU" dirty="0">
                <a:cs typeface="Times New Roman" panose="02020603050405020304" pitchFamily="18" charset="0"/>
              </a:rPr>
              <a:t>принятия решений в отношении детей</a:t>
            </a:r>
            <a:r>
              <a:rPr lang="fi-FI" dirty="0">
                <a:cs typeface="Times New Roman" panose="02020603050405020304" pitchFamily="18" charset="0"/>
              </a:rPr>
              <a:t>.</a:t>
            </a:r>
          </a:p>
          <a:p>
            <a:r>
              <a:rPr lang="ru-RU" dirty="0">
                <a:cs typeface="Times New Roman" panose="02020603050405020304" pitchFamily="18" charset="0"/>
              </a:rPr>
              <a:t>Обеспечение взаимодействия между специалистами различных секторов в рамках вопросов по защите детей.</a:t>
            </a:r>
          </a:p>
          <a:p>
            <a:r>
              <a:rPr lang="ru-RU" dirty="0">
                <a:cs typeface="Times New Roman" panose="02020603050405020304" pitchFamily="18" charset="0"/>
              </a:rPr>
              <a:t>Центральный союз защиты детей развивает работу по защите прав детей в содействии </a:t>
            </a:r>
            <a:r>
              <a:rPr lang="ru-RU" dirty="0" smtClean="0">
                <a:cs typeface="Times New Roman" panose="02020603050405020304" pitchFamily="18" charset="0"/>
              </a:rPr>
              <a:t>со </a:t>
            </a:r>
            <a:r>
              <a:rPr lang="ru-RU" dirty="0">
                <a:cs typeface="Times New Roman" panose="02020603050405020304" pitchFamily="18" charset="0"/>
              </a:rPr>
              <a:t>многими другими организациями и партнерами</a:t>
            </a:r>
            <a:r>
              <a:rPr lang="fi-FI" dirty="0">
                <a:cs typeface="Times New Roman" panose="02020603050405020304" pitchFamily="18" charset="0"/>
              </a:rPr>
              <a:t> </a:t>
            </a:r>
            <a:r>
              <a:rPr lang="ru-RU" dirty="0">
                <a:cs typeface="Times New Roman" panose="02020603050405020304" pitchFamily="18" charset="0"/>
              </a:rPr>
              <a:t>на национальном и международном уровнях</a:t>
            </a:r>
          </a:p>
          <a:p>
            <a:r>
              <a:rPr lang="ru-RU" dirty="0">
                <a:cs typeface="Times New Roman" panose="02020603050405020304" pitchFamily="18" charset="0"/>
              </a:rPr>
              <a:t>94 организаций</a:t>
            </a:r>
            <a:r>
              <a:rPr lang="fi-FI" dirty="0">
                <a:cs typeface="Times New Roman" panose="02020603050405020304" pitchFamily="18" charset="0"/>
              </a:rPr>
              <a:t> </a:t>
            </a:r>
            <a:r>
              <a:rPr lang="ru-RU" dirty="0">
                <a:cs typeface="Times New Roman" panose="02020603050405020304" pitchFamily="18" charset="0"/>
              </a:rPr>
              <a:t>и 38 муниципалитетов </a:t>
            </a:r>
          </a:p>
          <a:p>
            <a:r>
              <a:rPr lang="ru-RU" dirty="0">
                <a:cs typeface="Times New Roman" panose="02020603050405020304" pitchFamily="18" charset="0"/>
              </a:rPr>
              <a:t>Сотрудники:  30 чел.</a:t>
            </a:r>
          </a:p>
          <a:p>
            <a:endParaRPr lang="ru-RU" dirty="0"/>
          </a:p>
          <a:p>
            <a:endParaRPr lang="fi-FI" dirty="0"/>
          </a:p>
        </p:txBody>
      </p:sp>
    </p:spTree>
    <p:extLst>
      <p:ext uri="{BB962C8B-B14F-4D97-AF65-F5344CB8AC3E}">
        <p14:creationId xmlns:p14="http://schemas.microsoft.com/office/powerpoint/2010/main" val="345453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1" name="Text Box 19"/>
          <p:cNvSpPr txBox="1">
            <a:spLocks noChangeArrowheads="1"/>
          </p:cNvSpPr>
          <p:nvPr/>
        </p:nvSpPr>
        <p:spPr bwMode="auto">
          <a:xfrm>
            <a:off x="5484000" y="2420888"/>
            <a:ext cx="2034294" cy="575444"/>
          </a:xfrm>
          <a:prstGeom prst="rect">
            <a:avLst/>
          </a:prstGeom>
          <a:noFill/>
          <a:ln w="9525" algn="ctr">
            <a:noFill/>
            <a:miter lim="800000"/>
            <a:headEnd/>
            <a:tailEnd/>
          </a:ln>
          <a:effectLst/>
        </p:spPr>
        <p:txBody>
          <a:bodyPr/>
          <a:lstStyle/>
          <a:p>
            <a:pPr fontAlgn="base">
              <a:spcBef>
                <a:spcPct val="0"/>
              </a:spcBef>
              <a:spcAft>
                <a:spcPct val="0"/>
              </a:spcAft>
            </a:pPr>
            <a:r>
              <a:rPr lang="ru-RU" sz="1600" kern="0" dirty="0">
                <a:solidFill>
                  <a:sysClr val="windowText" lastClr="000000"/>
                </a:solidFill>
                <a:latin typeface="Calibri" panose="020F0502020204030204" pitchFamily="34" charset="0"/>
              </a:rPr>
              <a:t>Содействие </a:t>
            </a:r>
            <a:endParaRPr lang="fi-FI" sz="1600" kern="0" dirty="0">
              <a:solidFill>
                <a:sysClr val="windowText" lastClr="000000"/>
              </a:solidFill>
              <a:latin typeface="Calibri" panose="020F0502020204030204" pitchFamily="34" charset="0"/>
            </a:endParaRPr>
          </a:p>
          <a:p>
            <a:pPr fontAlgn="base">
              <a:spcBef>
                <a:spcPct val="0"/>
              </a:spcBef>
              <a:spcAft>
                <a:spcPct val="0"/>
              </a:spcAft>
            </a:pPr>
            <a:r>
              <a:rPr lang="ru-RU" sz="1600" kern="0" dirty="0">
                <a:solidFill>
                  <a:sysClr val="windowText" lastClr="000000"/>
                </a:solidFill>
                <a:latin typeface="Calibri" panose="020F0502020204030204" pitchFamily="34" charset="0"/>
              </a:rPr>
              <a:t>благополучию детей</a:t>
            </a:r>
            <a:endParaRPr lang="fi-FI" kern="0" dirty="0">
              <a:solidFill>
                <a:srgbClr val="005C6E"/>
              </a:solidFill>
              <a:latin typeface="Calibri" panose="020F0502020204030204" pitchFamily="34" charset="0"/>
              <a:cs typeface="Arial" charset="0"/>
            </a:endParaRPr>
          </a:p>
        </p:txBody>
      </p:sp>
      <p:sp>
        <p:nvSpPr>
          <p:cNvPr id="64518" name="Oval 6"/>
          <p:cNvSpPr>
            <a:spLocks noChangeArrowheads="1"/>
          </p:cNvSpPr>
          <p:nvPr/>
        </p:nvSpPr>
        <p:spPr bwMode="auto">
          <a:xfrm>
            <a:off x="2001839" y="2235200"/>
            <a:ext cx="3024187" cy="3644900"/>
          </a:xfrm>
          <a:prstGeom prst="ellipse">
            <a:avLst/>
          </a:prstGeom>
          <a:gradFill rotWithShape="1">
            <a:gsLst>
              <a:gs pos="0">
                <a:srgbClr val="EAEAEA"/>
              </a:gs>
              <a:gs pos="100000">
                <a:srgbClr val="EAEAEA">
                  <a:gamma/>
                  <a:shade val="46275"/>
                  <a:invGamma/>
                </a:srgbClr>
              </a:gs>
            </a:gsLst>
            <a:lin ang="5400000" scaled="1"/>
          </a:gradFill>
          <a:ln w="25400">
            <a:solidFill>
              <a:srgbClr val="000000"/>
            </a:solidFill>
            <a:round/>
            <a:headEnd/>
            <a:tailEnd/>
          </a:ln>
        </p:spPr>
        <p:txBody>
          <a:bodyPr/>
          <a:lstStyle/>
          <a:p>
            <a:pPr fontAlgn="base">
              <a:spcBef>
                <a:spcPct val="0"/>
              </a:spcBef>
              <a:spcAft>
                <a:spcPct val="0"/>
              </a:spcAft>
            </a:pPr>
            <a:endParaRPr lang="fi-FI" kern="0">
              <a:solidFill>
                <a:srgbClr val="005C6E"/>
              </a:solidFill>
              <a:cs typeface="Arial" charset="0"/>
            </a:endParaRPr>
          </a:p>
        </p:txBody>
      </p:sp>
      <p:sp>
        <p:nvSpPr>
          <p:cNvPr id="64519" name="Oval 7"/>
          <p:cNvSpPr>
            <a:spLocks noChangeArrowheads="1"/>
          </p:cNvSpPr>
          <p:nvPr/>
        </p:nvSpPr>
        <p:spPr bwMode="auto">
          <a:xfrm>
            <a:off x="2362200" y="3171826"/>
            <a:ext cx="2305050" cy="2709863"/>
          </a:xfrm>
          <a:prstGeom prst="ellipse">
            <a:avLst/>
          </a:prstGeom>
          <a:gradFill rotWithShape="1">
            <a:gsLst>
              <a:gs pos="0">
                <a:srgbClr val="DDDDDD"/>
              </a:gs>
              <a:gs pos="100000">
                <a:srgbClr val="DDDDDD">
                  <a:gamma/>
                  <a:shade val="46275"/>
                  <a:invGamma/>
                </a:srgbClr>
              </a:gs>
            </a:gsLst>
            <a:lin ang="5400000" scaled="1"/>
          </a:gradFill>
          <a:ln w="25400">
            <a:solidFill>
              <a:srgbClr val="000000"/>
            </a:solidFill>
            <a:round/>
            <a:headEnd/>
            <a:tailEnd/>
          </a:ln>
        </p:spPr>
        <p:txBody>
          <a:bodyPr/>
          <a:lstStyle/>
          <a:p>
            <a:pPr fontAlgn="base">
              <a:spcBef>
                <a:spcPct val="0"/>
              </a:spcBef>
              <a:spcAft>
                <a:spcPct val="0"/>
              </a:spcAft>
            </a:pPr>
            <a:endParaRPr lang="fi-FI" kern="0">
              <a:solidFill>
                <a:srgbClr val="005C6E"/>
              </a:solidFill>
              <a:cs typeface="Arial" charset="0"/>
            </a:endParaRPr>
          </a:p>
        </p:txBody>
      </p:sp>
      <p:sp>
        <p:nvSpPr>
          <p:cNvPr id="64520" name="Oval 8"/>
          <p:cNvSpPr>
            <a:spLocks noChangeArrowheads="1"/>
          </p:cNvSpPr>
          <p:nvPr/>
        </p:nvSpPr>
        <p:spPr bwMode="auto">
          <a:xfrm>
            <a:off x="2746375" y="3994151"/>
            <a:ext cx="1460500" cy="1878013"/>
          </a:xfrm>
          <a:prstGeom prst="ellipse">
            <a:avLst/>
          </a:prstGeom>
          <a:gradFill rotWithShape="1">
            <a:gsLst>
              <a:gs pos="0">
                <a:srgbClr val="B2B2B2"/>
              </a:gs>
              <a:gs pos="100000">
                <a:srgbClr val="B2B2B2">
                  <a:gamma/>
                  <a:shade val="46275"/>
                  <a:invGamma/>
                </a:srgbClr>
              </a:gs>
            </a:gsLst>
            <a:lin ang="5400000" scaled="1"/>
          </a:gradFill>
          <a:ln w="25400">
            <a:solidFill>
              <a:srgbClr val="000000"/>
            </a:solidFill>
            <a:round/>
            <a:headEnd/>
            <a:tailEnd/>
          </a:ln>
        </p:spPr>
        <p:txBody>
          <a:bodyPr/>
          <a:lstStyle/>
          <a:p>
            <a:pPr fontAlgn="base">
              <a:spcBef>
                <a:spcPct val="0"/>
              </a:spcBef>
              <a:spcAft>
                <a:spcPct val="0"/>
              </a:spcAft>
            </a:pPr>
            <a:endParaRPr lang="fi-FI" kern="0">
              <a:solidFill>
                <a:srgbClr val="005C6E"/>
              </a:solidFill>
              <a:cs typeface="Arial" charset="0"/>
            </a:endParaRPr>
          </a:p>
        </p:txBody>
      </p:sp>
      <p:sp>
        <p:nvSpPr>
          <p:cNvPr id="64521" name="Oval 9"/>
          <p:cNvSpPr>
            <a:spLocks noChangeArrowheads="1"/>
          </p:cNvSpPr>
          <p:nvPr/>
        </p:nvSpPr>
        <p:spPr bwMode="auto">
          <a:xfrm>
            <a:off x="2962275" y="4652964"/>
            <a:ext cx="1047750" cy="1241425"/>
          </a:xfrm>
          <a:prstGeom prst="ellipse">
            <a:avLst/>
          </a:prstGeom>
          <a:gradFill rotWithShape="1">
            <a:gsLst>
              <a:gs pos="0">
                <a:srgbClr val="969696"/>
              </a:gs>
              <a:gs pos="100000">
                <a:srgbClr val="969696">
                  <a:gamma/>
                  <a:shade val="46275"/>
                  <a:invGamma/>
                </a:srgbClr>
              </a:gs>
            </a:gsLst>
            <a:lin ang="5400000" scaled="1"/>
          </a:gradFill>
          <a:ln w="25400">
            <a:solidFill>
              <a:srgbClr val="000000"/>
            </a:solidFill>
            <a:round/>
            <a:headEnd/>
            <a:tailEnd/>
          </a:ln>
        </p:spPr>
        <p:txBody>
          <a:bodyPr/>
          <a:lstStyle/>
          <a:p>
            <a:pPr fontAlgn="base">
              <a:spcBef>
                <a:spcPct val="0"/>
              </a:spcBef>
              <a:spcAft>
                <a:spcPct val="0"/>
              </a:spcAft>
            </a:pPr>
            <a:endParaRPr lang="fi-FI" kern="0">
              <a:solidFill>
                <a:srgbClr val="005C6E"/>
              </a:solidFill>
              <a:cs typeface="Arial" charset="0"/>
            </a:endParaRPr>
          </a:p>
        </p:txBody>
      </p:sp>
      <p:sp>
        <p:nvSpPr>
          <p:cNvPr id="64522" name="Text Box 10"/>
          <p:cNvSpPr txBox="1">
            <a:spLocks noChangeArrowheads="1"/>
          </p:cNvSpPr>
          <p:nvPr/>
        </p:nvSpPr>
        <p:spPr bwMode="auto">
          <a:xfrm>
            <a:off x="5466685" y="5193754"/>
            <a:ext cx="2556000" cy="323850"/>
          </a:xfrm>
          <a:prstGeom prst="rect">
            <a:avLst/>
          </a:prstGeom>
          <a:noFill/>
          <a:ln w="9525" algn="ctr">
            <a:noFill/>
            <a:miter lim="800000"/>
            <a:headEnd/>
            <a:tailEnd/>
          </a:ln>
          <a:effectLst/>
        </p:spPr>
        <p:txBody>
          <a:bodyPr/>
          <a:lstStyle/>
          <a:p>
            <a:pPr fontAlgn="base">
              <a:spcBef>
                <a:spcPct val="0"/>
              </a:spcBef>
              <a:spcAft>
                <a:spcPct val="0"/>
              </a:spcAft>
            </a:pPr>
            <a:r>
              <a:rPr lang="ru-RU" sz="1600" kern="0" dirty="0">
                <a:solidFill>
                  <a:sysClr val="windowText" lastClr="000000"/>
                </a:solidFill>
                <a:latin typeface="Calibri" panose="020F0502020204030204" pitchFamily="34" charset="0"/>
              </a:rPr>
              <a:t>Замещающая опека</a:t>
            </a:r>
            <a:endParaRPr lang="fi-FI" kern="0" dirty="0">
              <a:solidFill>
                <a:srgbClr val="005C6E"/>
              </a:solidFill>
              <a:latin typeface="Calibri" panose="020F0502020204030204" pitchFamily="34" charset="0"/>
              <a:cs typeface="Arial" charset="0"/>
            </a:endParaRPr>
          </a:p>
        </p:txBody>
      </p:sp>
      <p:sp>
        <p:nvSpPr>
          <p:cNvPr id="64523" name="Text Box 11"/>
          <p:cNvSpPr txBox="1">
            <a:spLocks noChangeArrowheads="1"/>
          </p:cNvSpPr>
          <p:nvPr/>
        </p:nvSpPr>
        <p:spPr bwMode="auto">
          <a:xfrm>
            <a:off x="5484000" y="4365105"/>
            <a:ext cx="2520000" cy="540617"/>
          </a:xfrm>
          <a:prstGeom prst="rect">
            <a:avLst/>
          </a:prstGeom>
          <a:noFill/>
          <a:ln w="9525" algn="ctr">
            <a:noFill/>
            <a:miter lim="800000"/>
            <a:headEnd/>
            <a:tailEnd/>
          </a:ln>
          <a:effectLst/>
        </p:spPr>
        <p:txBody>
          <a:bodyPr/>
          <a:lstStyle/>
          <a:p>
            <a:pPr fontAlgn="base">
              <a:spcBef>
                <a:spcPct val="0"/>
              </a:spcBef>
              <a:spcAft>
                <a:spcPct val="0"/>
              </a:spcAft>
            </a:pPr>
            <a:r>
              <a:rPr lang="ru-RU" sz="1600" kern="0" dirty="0">
                <a:solidFill>
                  <a:sysClr val="windowText" lastClr="000000"/>
                </a:solidFill>
                <a:latin typeface="Calibri" panose="020F0502020204030204" pitchFamily="34" charset="0"/>
              </a:rPr>
              <a:t>Амбулаторные меры поддержки</a:t>
            </a:r>
            <a:endParaRPr lang="fi-FI" kern="0" dirty="0">
              <a:solidFill>
                <a:srgbClr val="005C6E"/>
              </a:solidFill>
              <a:latin typeface="Calibri" panose="020F0502020204030204" pitchFamily="34" charset="0"/>
              <a:cs typeface="Arial" charset="0"/>
            </a:endParaRPr>
          </a:p>
        </p:txBody>
      </p:sp>
      <p:sp>
        <p:nvSpPr>
          <p:cNvPr id="64524" name="Line 12"/>
          <p:cNvSpPr>
            <a:spLocks noChangeShapeType="1"/>
          </p:cNvSpPr>
          <p:nvPr/>
        </p:nvSpPr>
        <p:spPr bwMode="auto">
          <a:xfrm>
            <a:off x="3792000" y="5301209"/>
            <a:ext cx="1620000" cy="447"/>
          </a:xfrm>
          <a:prstGeom prst="line">
            <a:avLst/>
          </a:prstGeom>
          <a:noFill/>
          <a:ln w="31750">
            <a:solidFill>
              <a:srgbClr val="000000"/>
            </a:solidFill>
            <a:round/>
            <a:headEnd/>
            <a:tailEnd/>
          </a:ln>
          <a:effectLst/>
        </p:spPr>
        <p:txBody>
          <a:bodyPr/>
          <a:lstStyle/>
          <a:p>
            <a:pPr fontAlgn="base">
              <a:spcBef>
                <a:spcPct val="0"/>
              </a:spcBef>
              <a:spcAft>
                <a:spcPct val="0"/>
              </a:spcAft>
            </a:pPr>
            <a:endParaRPr lang="fi-FI" kern="0">
              <a:solidFill>
                <a:srgbClr val="005C6E"/>
              </a:solidFill>
              <a:cs typeface="Arial" charset="0"/>
            </a:endParaRPr>
          </a:p>
        </p:txBody>
      </p:sp>
      <p:sp>
        <p:nvSpPr>
          <p:cNvPr id="64525" name="Line 13"/>
          <p:cNvSpPr>
            <a:spLocks noChangeShapeType="1"/>
          </p:cNvSpPr>
          <p:nvPr/>
        </p:nvSpPr>
        <p:spPr bwMode="auto">
          <a:xfrm flipV="1">
            <a:off x="3792000" y="4581129"/>
            <a:ext cx="1620000" cy="397"/>
          </a:xfrm>
          <a:prstGeom prst="line">
            <a:avLst/>
          </a:prstGeom>
          <a:noFill/>
          <a:ln w="31750">
            <a:solidFill>
              <a:srgbClr val="000000"/>
            </a:solidFill>
            <a:round/>
            <a:headEnd/>
            <a:tailEnd/>
          </a:ln>
          <a:effectLst/>
        </p:spPr>
        <p:txBody>
          <a:bodyPr/>
          <a:lstStyle/>
          <a:p>
            <a:pPr fontAlgn="base">
              <a:spcBef>
                <a:spcPct val="0"/>
              </a:spcBef>
              <a:spcAft>
                <a:spcPct val="0"/>
              </a:spcAft>
            </a:pPr>
            <a:endParaRPr lang="fi-FI" kern="0">
              <a:solidFill>
                <a:srgbClr val="005C6E"/>
              </a:solidFill>
              <a:cs typeface="Arial" charset="0"/>
            </a:endParaRPr>
          </a:p>
        </p:txBody>
      </p:sp>
      <p:sp>
        <p:nvSpPr>
          <p:cNvPr id="64526" name="Text Box 14"/>
          <p:cNvSpPr txBox="1">
            <a:spLocks noChangeArrowheads="1"/>
          </p:cNvSpPr>
          <p:nvPr/>
        </p:nvSpPr>
        <p:spPr bwMode="auto">
          <a:xfrm>
            <a:off x="7860408" y="4482801"/>
            <a:ext cx="1748814" cy="1008111"/>
          </a:xfrm>
          <a:prstGeom prst="rect">
            <a:avLst/>
          </a:prstGeom>
          <a:noFill/>
          <a:ln w="9525">
            <a:noFill/>
            <a:miter lim="800000"/>
            <a:headEnd/>
            <a:tailEnd/>
          </a:ln>
        </p:spPr>
        <p:txBody>
          <a:bodyPr/>
          <a:lstStyle/>
          <a:p>
            <a:pPr fontAlgn="base">
              <a:spcBef>
                <a:spcPct val="0"/>
              </a:spcBef>
              <a:spcAft>
                <a:spcPct val="0"/>
              </a:spcAft>
            </a:pPr>
            <a:r>
              <a:rPr lang="ru-RU" sz="1600" kern="0" dirty="0">
                <a:solidFill>
                  <a:schemeClr val="tx2"/>
                </a:solidFill>
                <a:latin typeface="Calibri" panose="020F0502020204030204" pitchFamily="34" charset="0"/>
              </a:rPr>
              <a:t>Семейная и индивидуальная работа по защите детей</a:t>
            </a:r>
            <a:endParaRPr lang="fi-FI" kern="0" dirty="0">
              <a:solidFill>
                <a:schemeClr val="tx2"/>
              </a:solidFill>
              <a:latin typeface="Calibri" panose="020F0502020204030204" pitchFamily="34" charset="0"/>
              <a:cs typeface="Arial" charset="0"/>
            </a:endParaRPr>
          </a:p>
        </p:txBody>
      </p:sp>
      <p:sp>
        <p:nvSpPr>
          <p:cNvPr id="64527" name="AutoShape 15"/>
          <p:cNvSpPr>
            <a:spLocks/>
          </p:cNvSpPr>
          <p:nvPr/>
        </p:nvSpPr>
        <p:spPr bwMode="auto">
          <a:xfrm>
            <a:off x="7518294" y="4429101"/>
            <a:ext cx="252412" cy="1295400"/>
          </a:xfrm>
          <a:prstGeom prst="rightBrace">
            <a:avLst>
              <a:gd name="adj1" fmla="val 42767"/>
              <a:gd name="adj2" fmla="val 50000"/>
            </a:avLst>
          </a:prstGeom>
          <a:noFill/>
          <a:ln w="28575">
            <a:solidFill>
              <a:srgbClr val="FF6600"/>
            </a:solidFill>
            <a:round/>
            <a:headEnd/>
            <a:tailEnd/>
          </a:ln>
        </p:spPr>
        <p:txBody>
          <a:bodyPr/>
          <a:lstStyle/>
          <a:p>
            <a:pPr fontAlgn="base">
              <a:spcBef>
                <a:spcPct val="0"/>
              </a:spcBef>
              <a:spcAft>
                <a:spcPct val="0"/>
              </a:spcAft>
            </a:pPr>
            <a:endParaRPr lang="fi-FI" kern="0" dirty="0">
              <a:solidFill>
                <a:srgbClr val="005C6E"/>
              </a:solidFill>
              <a:cs typeface="Arial" charset="0"/>
            </a:endParaRPr>
          </a:p>
        </p:txBody>
      </p:sp>
      <p:sp>
        <p:nvSpPr>
          <p:cNvPr id="64528" name="Text Box 16"/>
          <p:cNvSpPr txBox="1">
            <a:spLocks noChangeArrowheads="1"/>
          </p:cNvSpPr>
          <p:nvPr/>
        </p:nvSpPr>
        <p:spPr bwMode="auto">
          <a:xfrm>
            <a:off x="5484000" y="3141663"/>
            <a:ext cx="2520000" cy="576000"/>
          </a:xfrm>
          <a:prstGeom prst="rect">
            <a:avLst/>
          </a:prstGeom>
          <a:noFill/>
          <a:ln w="9525" algn="ctr">
            <a:noFill/>
            <a:miter lim="800000"/>
            <a:headEnd/>
            <a:tailEnd/>
          </a:ln>
          <a:effectLst/>
        </p:spPr>
        <p:txBody>
          <a:bodyPr/>
          <a:lstStyle/>
          <a:p>
            <a:pPr fontAlgn="base">
              <a:spcBef>
                <a:spcPct val="0"/>
              </a:spcBef>
              <a:spcAft>
                <a:spcPct val="0"/>
              </a:spcAft>
            </a:pPr>
            <a:r>
              <a:rPr lang="ru-RU" sz="1600" kern="0" dirty="0">
                <a:solidFill>
                  <a:sysClr val="windowText" lastClr="000000"/>
                </a:solidFill>
                <a:latin typeface="Calibri" panose="020F0502020204030204" pitchFamily="34" charset="0"/>
              </a:rPr>
              <a:t>Профилактическ</a:t>
            </a:r>
            <a:r>
              <a:rPr lang="ru-RU" sz="1600" kern="0" dirty="0">
                <a:solidFill>
                  <a:srgbClr val="000000"/>
                </a:solidFill>
                <a:latin typeface="Calibri" panose="020F0502020204030204" pitchFamily="34" charset="0"/>
              </a:rPr>
              <a:t>и</a:t>
            </a:r>
            <a:r>
              <a:rPr lang="ru-RU" sz="1600" kern="0" dirty="0">
                <a:solidFill>
                  <a:sysClr val="windowText" lastClr="000000"/>
                </a:solidFill>
                <a:latin typeface="Calibri" panose="020F0502020204030204" pitchFamily="34" charset="0"/>
              </a:rPr>
              <a:t>е</a:t>
            </a:r>
            <a:br>
              <a:rPr lang="ru-RU" sz="1600" kern="0" dirty="0">
                <a:solidFill>
                  <a:sysClr val="windowText" lastClr="000000"/>
                </a:solidFill>
                <a:latin typeface="Calibri" panose="020F0502020204030204" pitchFamily="34" charset="0"/>
              </a:rPr>
            </a:br>
            <a:r>
              <a:rPr lang="ru-RU" sz="1600" kern="0" dirty="0">
                <a:solidFill>
                  <a:sysClr val="windowText" lastClr="000000"/>
                </a:solidFill>
                <a:latin typeface="Calibri" panose="020F0502020204030204" pitchFamily="34" charset="0"/>
              </a:rPr>
              <a:t>услуги</a:t>
            </a:r>
            <a:endParaRPr lang="fi-FI" sz="1600" b="1" kern="0" dirty="0">
              <a:solidFill>
                <a:srgbClr val="005C6E"/>
              </a:solidFill>
              <a:latin typeface="Calibri" panose="020F0502020204030204" pitchFamily="34" charset="0"/>
              <a:cs typeface="Arial" pitchFamily="34" charset="0"/>
            </a:endParaRPr>
          </a:p>
        </p:txBody>
      </p:sp>
      <p:sp>
        <p:nvSpPr>
          <p:cNvPr id="64529" name="Line 17"/>
          <p:cNvSpPr>
            <a:spLocks noChangeShapeType="1"/>
          </p:cNvSpPr>
          <p:nvPr/>
        </p:nvSpPr>
        <p:spPr bwMode="auto">
          <a:xfrm>
            <a:off x="3791744" y="3501008"/>
            <a:ext cx="1620000" cy="694"/>
          </a:xfrm>
          <a:prstGeom prst="line">
            <a:avLst/>
          </a:prstGeom>
          <a:noFill/>
          <a:ln w="31750">
            <a:solidFill>
              <a:srgbClr val="000000"/>
            </a:solidFill>
            <a:round/>
            <a:headEnd/>
            <a:tailEnd/>
          </a:ln>
          <a:effectLst/>
        </p:spPr>
        <p:txBody>
          <a:bodyPr/>
          <a:lstStyle/>
          <a:p>
            <a:pPr fontAlgn="base">
              <a:spcBef>
                <a:spcPct val="0"/>
              </a:spcBef>
              <a:spcAft>
                <a:spcPct val="0"/>
              </a:spcAft>
            </a:pPr>
            <a:endParaRPr lang="fi-FI" kern="0">
              <a:solidFill>
                <a:srgbClr val="005C6E"/>
              </a:solidFill>
              <a:cs typeface="Arial" charset="0"/>
            </a:endParaRPr>
          </a:p>
        </p:txBody>
      </p:sp>
      <p:sp>
        <p:nvSpPr>
          <p:cNvPr id="64530" name="Line 18"/>
          <p:cNvSpPr>
            <a:spLocks noChangeShapeType="1"/>
          </p:cNvSpPr>
          <p:nvPr/>
        </p:nvSpPr>
        <p:spPr bwMode="auto">
          <a:xfrm flipV="1">
            <a:off x="3792000" y="2780928"/>
            <a:ext cx="1620000" cy="372"/>
          </a:xfrm>
          <a:prstGeom prst="line">
            <a:avLst/>
          </a:prstGeom>
          <a:noFill/>
          <a:ln w="31750">
            <a:solidFill>
              <a:srgbClr val="000000"/>
            </a:solidFill>
            <a:round/>
            <a:headEnd/>
            <a:tailEnd/>
          </a:ln>
          <a:effectLst/>
        </p:spPr>
        <p:txBody>
          <a:bodyPr/>
          <a:lstStyle/>
          <a:p>
            <a:pPr fontAlgn="base">
              <a:spcBef>
                <a:spcPct val="0"/>
              </a:spcBef>
              <a:spcAft>
                <a:spcPct val="0"/>
              </a:spcAft>
            </a:pPr>
            <a:endParaRPr lang="fi-FI" kern="0">
              <a:solidFill>
                <a:srgbClr val="005C6E"/>
              </a:solidFill>
              <a:cs typeface="Arial" charset="0"/>
            </a:endParaRPr>
          </a:p>
        </p:txBody>
      </p:sp>
      <p:sp>
        <p:nvSpPr>
          <p:cNvPr id="64532" name="AutoShape 20"/>
          <p:cNvSpPr>
            <a:spLocks/>
          </p:cNvSpPr>
          <p:nvPr/>
        </p:nvSpPr>
        <p:spPr bwMode="auto">
          <a:xfrm>
            <a:off x="7518294" y="2420888"/>
            <a:ext cx="233890" cy="1295524"/>
          </a:xfrm>
          <a:prstGeom prst="rightBrace">
            <a:avLst>
              <a:gd name="adj1" fmla="val 42767"/>
              <a:gd name="adj2" fmla="val 50000"/>
            </a:avLst>
          </a:prstGeom>
          <a:noFill/>
          <a:ln w="28575">
            <a:solidFill>
              <a:srgbClr val="FF6600"/>
            </a:solidFill>
            <a:round/>
            <a:headEnd/>
            <a:tailEnd/>
          </a:ln>
        </p:spPr>
        <p:txBody>
          <a:bodyPr/>
          <a:lstStyle/>
          <a:p>
            <a:pPr fontAlgn="base">
              <a:spcBef>
                <a:spcPct val="0"/>
              </a:spcBef>
              <a:spcAft>
                <a:spcPct val="0"/>
              </a:spcAft>
            </a:pPr>
            <a:endParaRPr lang="fi-FI" kern="0">
              <a:solidFill>
                <a:srgbClr val="005C6E"/>
              </a:solidFill>
              <a:cs typeface="Arial" charset="0"/>
            </a:endParaRPr>
          </a:p>
        </p:txBody>
      </p:sp>
      <p:sp>
        <p:nvSpPr>
          <p:cNvPr id="64533" name="Text Box 21"/>
          <p:cNvSpPr txBox="1">
            <a:spLocks noChangeArrowheads="1"/>
          </p:cNvSpPr>
          <p:nvPr/>
        </p:nvSpPr>
        <p:spPr bwMode="auto">
          <a:xfrm>
            <a:off x="7777392" y="2574726"/>
            <a:ext cx="1586211" cy="720080"/>
          </a:xfrm>
          <a:prstGeom prst="rect">
            <a:avLst/>
          </a:prstGeom>
          <a:noFill/>
          <a:ln w="9525">
            <a:noFill/>
            <a:miter lim="800000"/>
            <a:headEnd/>
            <a:tailEnd/>
          </a:ln>
        </p:spPr>
        <p:txBody>
          <a:bodyPr/>
          <a:lstStyle/>
          <a:p>
            <a:pPr fontAlgn="base">
              <a:spcBef>
                <a:spcPct val="0"/>
              </a:spcBef>
              <a:spcAft>
                <a:spcPct val="0"/>
              </a:spcAft>
            </a:pPr>
            <a:r>
              <a:rPr lang="ru-RU" sz="1600" kern="0" dirty="0">
                <a:solidFill>
                  <a:schemeClr val="tx2"/>
                </a:solidFill>
                <a:latin typeface="Calibri" panose="020F0502020204030204" pitchFamily="34" charset="0"/>
              </a:rPr>
              <a:t>Профилактические меры защиты</a:t>
            </a:r>
            <a:r>
              <a:rPr lang="fi-FI" sz="1600" kern="0" dirty="0">
                <a:solidFill>
                  <a:schemeClr val="tx2"/>
                </a:solidFill>
                <a:latin typeface="Calibri" panose="020F0502020204030204" pitchFamily="34" charset="0"/>
              </a:rPr>
              <a:t> </a:t>
            </a:r>
            <a:r>
              <a:rPr lang="ru-RU" sz="1600" kern="0" dirty="0">
                <a:solidFill>
                  <a:schemeClr val="tx2"/>
                </a:solidFill>
                <a:latin typeface="Calibri" panose="020F0502020204030204" pitchFamily="34" charset="0"/>
              </a:rPr>
              <a:t>детей</a:t>
            </a:r>
            <a:endParaRPr lang="fi-FI" kern="0" dirty="0">
              <a:solidFill>
                <a:schemeClr val="tx2"/>
              </a:solidFill>
              <a:latin typeface="Calibri" panose="020F0502020204030204" pitchFamily="34" charset="0"/>
              <a:cs typeface="Arial" charset="0"/>
            </a:endParaRPr>
          </a:p>
        </p:txBody>
      </p:sp>
      <p:sp>
        <p:nvSpPr>
          <p:cNvPr id="64536" name="AutoShape 24"/>
          <p:cNvSpPr>
            <a:spLocks noChangeArrowheads="1"/>
          </p:cNvSpPr>
          <p:nvPr/>
        </p:nvSpPr>
        <p:spPr bwMode="auto">
          <a:xfrm rot="-742174">
            <a:off x="2927351" y="1989138"/>
            <a:ext cx="358775" cy="39608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6600"/>
          </a:solidFill>
          <a:ln w="9525">
            <a:solidFill>
              <a:schemeClr val="tx1"/>
            </a:solidFill>
            <a:miter lim="800000"/>
            <a:headEnd/>
            <a:tailEnd/>
          </a:ln>
          <a:effectLst/>
        </p:spPr>
        <p:txBody>
          <a:bodyPr wrap="none" anchor="ctr"/>
          <a:lstStyle/>
          <a:p>
            <a:pPr fontAlgn="base">
              <a:spcBef>
                <a:spcPct val="0"/>
              </a:spcBef>
              <a:spcAft>
                <a:spcPct val="0"/>
              </a:spcAft>
            </a:pPr>
            <a:endParaRPr lang="fi-FI" kern="0">
              <a:solidFill>
                <a:srgbClr val="005C6E"/>
              </a:solidFill>
              <a:cs typeface="Arial" charset="0"/>
            </a:endParaRPr>
          </a:p>
        </p:txBody>
      </p:sp>
      <p:sp>
        <p:nvSpPr>
          <p:cNvPr id="64537" name="Text Box 25"/>
          <p:cNvSpPr txBox="1">
            <a:spLocks noChangeArrowheads="1"/>
          </p:cNvSpPr>
          <p:nvPr/>
        </p:nvSpPr>
        <p:spPr bwMode="auto">
          <a:xfrm>
            <a:off x="1847851" y="1341439"/>
            <a:ext cx="1584325" cy="574675"/>
          </a:xfrm>
          <a:prstGeom prst="rect">
            <a:avLst/>
          </a:prstGeom>
          <a:noFill/>
          <a:ln w="9525">
            <a:noFill/>
            <a:miter lim="800000"/>
            <a:headEnd/>
            <a:tailEnd/>
          </a:ln>
        </p:spPr>
        <p:txBody>
          <a:bodyPr/>
          <a:lstStyle/>
          <a:p>
            <a:pPr algn="ctr" fontAlgn="base">
              <a:spcBef>
                <a:spcPct val="0"/>
              </a:spcBef>
              <a:spcAft>
                <a:spcPct val="0"/>
              </a:spcAft>
            </a:pPr>
            <a:r>
              <a:rPr lang="ru-RU" sz="2000" kern="0" dirty="0">
                <a:solidFill>
                  <a:srgbClr val="BB6D05"/>
                </a:solidFill>
                <a:latin typeface="Calibri" panose="020F0502020204030204" pitchFamily="34" charset="0"/>
                <a:cs typeface="Arial" charset="0"/>
              </a:rPr>
              <a:t>Интересы ребенка</a:t>
            </a:r>
            <a:endParaRPr lang="fi-FI" sz="2000" kern="0" dirty="0">
              <a:solidFill>
                <a:srgbClr val="BB6D05"/>
              </a:solidFill>
              <a:latin typeface="Calibri" panose="020F0502020204030204" pitchFamily="34" charset="0"/>
              <a:cs typeface="Arial" charset="0"/>
            </a:endParaRPr>
          </a:p>
        </p:txBody>
      </p:sp>
      <p:cxnSp>
        <p:nvCxnSpPr>
          <p:cNvPr id="23" name="Suora yhdysviiva 22"/>
          <p:cNvCxnSpPr/>
          <p:nvPr/>
        </p:nvCxnSpPr>
        <p:spPr>
          <a:xfrm>
            <a:off x="5231904" y="4077072"/>
            <a:ext cx="504056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Suorakulmio 1"/>
          <p:cNvSpPr/>
          <p:nvPr/>
        </p:nvSpPr>
        <p:spPr>
          <a:xfrm>
            <a:off x="3393699" y="547937"/>
            <a:ext cx="4780476" cy="584775"/>
          </a:xfrm>
          <a:prstGeom prst="rect">
            <a:avLst/>
          </a:prstGeom>
        </p:spPr>
        <p:txBody>
          <a:bodyPr wrap="none">
            <a:spAutoFit/>
          </a:bodyPr>
          <a:lstStyle/>
          <a:p>
            <a:r>
              <a:rPr lang="fi-FI" sz="2400" b="1" kern="0" dirty="0">
                <a:solidFill>
                  <a:schemeClr val="accent1"/>
                </a:solidFill>
                <a:latin typeface="Calibri" panose="020F0502020204030204" pitchFamily="34" charset="0"/>
              </a:rPr>
              <a:t>       </a:t>
            </a:r>
            <a:r>
              <a:rPr lang="ru-RU" sz="3200" b="1" kern="0" dirty="0">
                <a:solidFill>
                  <a:schemeClr val="accent1"/>
                </a:solidFill>
                <a:latin typeface="Calibri" panose="020F0502020204030204" pitchFamily="34" charset="0"/>
              </a:rPr>
              <a:t>Система </a:t>
            </a:r>
            <a:r>
              <a:rPr lang="ru-RU" sz="3200" b="1" kern="0" dirty="0">
                <a:solidFill>
                  <a:schemeClr val="accent1"/>
                </a:solidFill>
                <a:latin typeface="Calibri" panose="020F0502020204030204" pitchFamily="34" charset="0"/>
                <a:cs typeface="Times New Roman" panose="02020603050405020304" pitchFamily="18" charset="0"/>
              </a:rPr>
              <a:t>Защиты детей</a:t>
            </a:r>
            <a:endParaRPr lang="ru-RU" sz="2400" b="1" kern="0" dirty="0">
              <a:solidFill>
                <a:schemeClr val="accent1"/>
              </a:solidFill>
              <a:latin typeface="Calibri" panose="020F0502020204030204" pitchFamily="34" charset="0"/>
              <a:cs typeface="Times New Roman" panose="02020603050405020304" pitchFamily="18" charset="0"/>
            </a:endParaRPr>
          </a:p>
        </p:txBody>
      </p:sp>
      <p:sp>
        <p:nvSpPr>
          <p:cNvPr id="3" name="Suorakulmio 2"/>
          <p:cNvSpPr/>
          <p:nvPr/>
        </p:nvSpPr>
        <p:spPr>
          <a:xfrm>
            <a:off x="9483190" y="2473101"/>
            <a:ext cx="1906291" cy="923330"/>
          </a:xfrm>
          <a:prstGeom prst="rect">
            <a:avLst/>
          </a:prstGeom>
        </p:spPr>
        <p:txBody>
          <a:bodyPr wrap="none">
            <a:spAutoFit/>
          </a:bodyPr>
          <a:lstStyle/>
          <a:p>
            <a:r>
              <a:rPr lang="ru-RU" dirty="0">
                <a:solidFill>
                  <a:schemeClr val="accent1"/>
                </a:solidFill>
                <a:latin typeface="Calibri" panose="020F0502020204030204" pitchFamily="34" charset="0"/>
              </a:rPr>
              <a:t>Базовые</a:t>
            </a:r>
            <a:r>
              <a:rPr lang="fi-FI" dirty="0">
                <a:solidFill>
                  <a:schemeClr val="accent1"/>
                </a:solidFill>
                <a:latin typeface="Calibri" panose="020F0502020204030204" pitchFamily="34" charset="0"/>
              </a:rPr>
              <a:t>/</a:t>
            </a:r>
            <a:r>
              <a:rPr lang="ru-RU" dirty="0">
                <a:solidFill>
                  <a:schemeClr val="accent1"/>
                </a:solidFill>
                <a:latin typeface="Calibri" panose="020F0502020204030204" pitchFamily="34" charset="0"/>
              </a:rPr>
              <a:t> </a:t>
            </a:r>
            <a:endParaRPr lang="fi-FI" dirty="0">
              <a:solidFill>
                <a:schemeClr val="accent1"/>
              </a:solidFill>
              <a:latin typeface="Calibri" panose="020F0502020204030204" pitchFamily="34" charset="0"/>
            </a:endParaRPr>
          </a:p>
          <a:p>
            <a:r>
              <a:rPr lang="fi-FI" dirty="0">
                <a:solidFill>
                  <a:schemeClr val="accent1"/>
                </a:solidFill>
                <a:latin typeface="Calibri" panose="020F0502020204030204" pitchFamily="34" charset="0"/>
              </a:rPr>
              <a:t>(</a:t>
            </a:r>
            <a:r>
              <a:rPr lang="ru-RU" dirty="0">
                <a:solidFill>
                  <a:schemeClr val="accent1"/>
                </a:solidFill>
                <a:latin typeface="Calibri" panose="020F0502020204030204" pitchFamily="34" charset="0"/>
              </a:rPr>
              <a:t>универсальные</a:t>
            </a:r>
            <a:r>
              <a:rPr lang="fi-FI" dirty="0">
                <a:solidFill>
                  <a:schemeClr val="accent1"/>
                </a:solidFill>
                <a:latin typeface="Calibri" panose="020F0502020204030204" pitchFamily="34" charset="0"/>
              </a:rPr>
              <a:t>)</a:t>
            </a:r>
            <a:r>
              <a:rPr lang="ru-RU" dirty="0">
                <a:solidFill>
                  <a:schemeClr val="accent1"/>
                </a:solidFill>
                <a:latin typeface="Calibri" panose="020F0502020204030204" pitchFamily="34" charset="0"/>
              </a:rPr>
              <a:t> </a:t>
            </a:r>
            <a:endParaRPr lang="fi-FI" dirty="0">
              <a:solidFill>
                <a:schemeClr val="accent1"/>
              </a:solidFill>
              <a:latin typeface="Calibri" panose="020F0502020204030204" pitchFamily="34" charset="0"/>
            </a:endParaRPr>
          </a:p>
          <a:p>
            <a:r>
              <a:rPr lang="ru-RU" dirty="0">
                <a:solidFill>
                  <a:schemeClr val="accent1"/>
                </a:solidFill>
                <a:latin typeface="Calibri" panose="020F0502020204030204" pitchFamily="34" charset="0"/>
              </a:rPr>
              <a:t>услуги</a:t>
            </a:r>
            <a:endParaRPr lang="fi-FI" dirty="0">
              <a:solidFill>
                <a:schemeClr val="accent1"/>
              </a:solidFill>
              <a:latin typeface="Calibri" panose="020F0502020204030204" pitchFamily="34" charset="0"/>
            </a:endParaRPr>
          </a:p>
        </p:txBody>
      </p:sp>
      <p:sp>
        <p:nvSpPr>
          <p:cNvPr id="4" name="Suorakulmio 3"/>
          <p:cNvSpPr/>
          <p:nvPr/>
        </p:nvSpPr>
        <p:spPr>
          <a:xfrm>
            <a:off x="9504486" y="4309747"/>
            <a:ext cx="2077914" cy="1569660"/>
          </a:xfrm>
          <a:prstGeom prst="rect">
            <a:avLst/>
          </a:prstGeom>
        </p:spPr>
        <p:txBody>
          <a:bodyPr wrap="square">
            <a:spAutoFit/>
          </a:bodyPr>
          <a:lstStyle/>
          <a:p>
            <a:r>
              <a:rPr lang="ru-RU" sz="1600" dirty="0">
                <a:solidFill>
                  <a:schemeClr val="accent1"/>
                </a:solidFill>
                <a:latin typeface="Calibri" panose="020F0502020204030204" pitchFamily="34" charset="0"/>
              </a:rPr>
              <a:t>Индивидуальные</a:t>
            </a:r>
            <a:r>
              <a:rPr lang="fi-FI" sz="1600" dirty="0">
                <a:solidFill>
                  <a:schemeClr val="accent1"/>
                </a:solidFill>
                <a:latin typeface="Calibri" panose="020F0502020204030204" pitchFamily="34" charset="0"/>
              </a:rPr>
              <a:t> </a:t>
            </a:r>
          </a:p>
          <a:p>
            <a:r>
              <a:rPr lang="fi-FI" sz="1600" dirty="0">
                <a:solidFill>
                  <a:schemeClr val="accent1"/>
                </a:solidFill>
                <a:latin typeface="Calibri" panose="020F0502020204030204" pitchFamily="34" charset="0"/>
              </a:rPr>
              <a:t>(</a:t>
            </a:r>
            <a:r>
              <a:rPr lang="ru-RU" sz="1600" dirty="0">
                <a:solidFill>
                  <a:schemeClr val="accent1"/>
                </a:solidFill>
                <a:latin typeface="Calibri" panose="020F0502020204030204" pitchFamily="34" charset="0"/>
              </a:rPr>
              <a:t>целевые</a:t>
            </a:r>
            <a:r>
              <a:rPr lang="fi-FI" sz="1600" dirty="0">
                <a:solidFill>
                  <a:schemeClr val="accent1"/>
                </a:solidFill>
                <a:latin typeface="Calibri" panose="020F0502020204030204" pitchFamily="34" charset="0"/>
              </a:rPr>
              <a:t>)</a:t>
            </a:r>
            <a:r>
              <a:rPr lang="ru-RU" sz="1600" dirty="0">
                <a:solidFill>
                  <a:schemeClr val="accent1"/>
                </a:solidFill>
                <a:latin typeface="Calibri" panose="020F0502020204030204" pitchFamily="34" charset="0"/>
              </a:rPr>
              <a:t> </a:t>
            </a:r>
            <a:endParaRPr lang="fi-FI" sz="1600" dirty="0">
              <a:solidFill>
                <a:schemeClr val="accent1"/>
              </a:solidFill>
              <a:latin typeface="Calibri" panose="020F0502020204030204" pitchFamily="34" charset="0"/>
            </a:endParaRPr>
          </a:p>
          <a:p>
            <a:r>
              <a:rPr lang="ru-RU" sz="1600" dirty="0">
                <a:solidFill>
                  <a:schemeClr val="accent1"/>
                </a:solidFill>
                <a:latin typeface="Calibri" panose="020F0502020204030204" pitchFamily="34" charset="0"/>
              </a:rPr>
              <a:t>меры защиты </a:t>
            </a:r>
            <a:endParaRPr lang="fi-FI" sz="1600" dirty="0">
              <a:solidFill>
                <a:schemeClr val="accent1"/>
              </a:solidFill>
              <a:latin typeface="Calibri" panose="020F0502020204030204" pitchFamily="34" charset="0"/>
            </a:endParaRPr>
          </a:p>
          <a:p>
            <a:r>
              <a:rPr lang="ru-RU" sz="1600" dirty="0">
                <a:solidFill>
                  <a:schemeClr val="accent1"/>
                </a:solidFill>
                <a:latin typeface="Calibri" panose="020F0502020204030204" pitchFamily="34" charset="0"/>
              </a:rPr>
              <a:t>ребенка и семьи</a:t>
            </a:r>
          </a:p>
          <a:p>
            <a:r>
              <a:rPr lang="fi-FI" sz="1600" dirty="0">
                <a:solidFill>
                  <a:schemeClr val="accent1"/>
                </a:solidFill>
                <a:latin typeface="Calibri" panose="020F0502020204030204" pitchFamily="34" charset="0"/>
              </a:rPr>
              <a:t>(</a:t>
            </a:r>
            <a:r>
              <a:rPr lang="ru-RU" sz="1600" dirty="0">
                <a:solidFill>
                  <a:schemeClr val="accent1"/>
                </a:solidFill>
                <a:latin typeface="Calibri" panose="020F0502020204030204" pitchFamily="34" charset="0"/>
              </a:rPr>
              <a:t>Клиент службы </a:t>
            </a:r>
            <a:endParaRPr lang="fi-FI" sz="1600" dirty="0">
              <a:solidFill>
                <a:schemeClr val="accent1"/>
              </a:solidFill>
              <a:latin typeface="Calibri" panose="020F0502020204030204" pitchFamily="34" charset="0"/>
            </a:endParaRPr>
          </a:p>
          <a:p>
            <a:r>
              <a:rPr lang="ru-RU" sz="1600" dirty="0">
                <a:solidFill>
                  <a:schemeClr val="accent1"/>
                </a:solidFill>
                <a:latin typeface="Calibri" panose="020F0502020204030204" pitchFamily="34" charset="0"/>
              </a:rPr>
              <a:t>защиты детей</a:t>
            </a:r>
            <a:r>
              <a:rPr lang="fi-FI" sz="1600" dirty="0">
                <a:solidFill>
                  <a:schemeClr val="accent1"/>
                </a:solidFill>
                <a:latin typeface="Calibri" panose="020F0502020204030204" pitchFamily="34" charset="0"/>
              </a:rPr>
              <a:t>)</a:t>
            </a:r>
            <a:endParaRPr lang="ru-RU" sz="1600" dirty="0">
              <a:solidFill>
                <a:schemeClr val="accent1"/>
              </a:solidFill>
              <a:latin typeface="Calibri" panose="020F0502020204030204" pitchFamily="34" charset="0"/>
            </a:endParaRPr>
          </a:p>
        </p:txBody>
      </p:sp>
      <p:sp>
        <p:nvSpPr>
          <p:cNvPr id="5" name="Suorakulmio 4"/>
          <p:cNvSpPr/>
          <p:nvPr/>
        </p:nvSpPr>
        <p:spPr>
          <a:xfrm>
            <a:off x="6082560" y="3791944"/>
            <a:ext cx="3290581" cy="338554"/>
          </a:xfrm>
          <a:prstGeom prst="rect">
            <a:avLst/>
          </a:prstGeom>
        </p:spPr>
        <p:txBody>
          <a:bodyPr wrap="none">
            <a:spAutoFit/>
          </a:bodyPr>
          <a:lstStyle/>
          <a:p>
            <a:r>
              <a:rPr lang="ru-RU" sz="1600" dirty="0">
                <a:solidFill>
                  <a:schemeClr val="tx2"/>
                </a:solidFill>
              </a:rPr>
              <a:t>Социальные услуги</a:t>
            </a:r>
            <a:r>
              <a:rPr lang="fi-FI" sz="1600" dirty="0">
                <a:solidFill>
                  <a:schemeClr val="tx2"/>
                </a:solidFill>
              </a:rPr>
              <a:t> </a:t>
            </a:r>
            <a:r>
              <a:rPr lang="ru-RU" sz="1600" dirty="0">
                <a:solidFill>
                  <a:schemeClr val="tx2"/>
                </a:solidFill>
              </a:rPr>
              <a:t> </a:t>
            </a:r>
            <a:r>
              <a:rPr lang="fi-FI" sz="1600" dirty="0">
                <a:solidFill>
                  <a:schemeClr val="tx2"/>
                </a:solidFill>
              </a:rPr>
              <a:t>(</a:t>
            </a:r>
            <a:r>
              <a:rPr lang="ru-RU" sz="1600" dirty="0">
                <a:solidFill>
                  <a:schemeClr val="tx2"/>
                </a:solidFill>
              </a:rPr>
              <a:t>1301/2014</a:t>
            </a:r>
            <a:r>
              <a:rPr lang="fi-FI" sz="1600" dirty="0">
                <a:solidFill>
                  <a:schemeClr val="tx2"/>
                </a:solidFill>
              </a:rPr>
              <a:t>)</a:t>
            </a:r>
          </a:p>
        </p:txBody>
      </p:sp>
    </p:spTree>
    <p:extLst>
      <p:ext uri="{BB962C8B-B14F-4D97-AF65-F5344CB8AC3E}">
        <p14:creationId xmlns:p14="http://schemas.microsoft.com/office/powerpoint/2010/main" val="39254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10641" y="289320"/>
            <a:ext cx="9958320" cy="1080000"/>
          </a:xfrm>
        </p:spPr>
        <p:txBody>
          <a:bodyPr>
            <a:normAutofit fontScale="90000"/>
          </a:bodyPr>
          <a:lstStyle/>
          <a:p>
            <a:pPr algn="ctr"/>
            <a:r>
              <a:rPr lang="fi-FI" dirty="0">
                <a:solidFill>
                  <a:schemeClr val="accent1"/>
                </a:solidFill>
              </a:rPr>
              <a:t/>
            </a:r>
            <a:br>
              <a:rPr lang="fi-FI" dirty="0">
                <a:solidFill>
                  <a:schemeClr val="accent1"/>
                </a:solidFill>
              </a:rPr>
            </a:br>
            <a:r>
              <a:rPr lang="fi-FI" dirty="0">
                <a:solidFill>
                  <a:schemeClr val="accent1"/>
                </a:solidFill>
              </a:rPr>
              <a:t/>
            </a:r>
            <a:br>
              <a:rPr lang="fi-FI" dirty="0">
                <a:solidFill>
                  <a:schemeClr val="accent1"/>
                </a:solidFill>
              </a:rPr>
            </a:br>
            <a:r>
              <a:rPr lang="ru-RU" dirty="0">
                <a:solidFill>
                  <a:schemeClr val="accent1"/>
                </a:solidFill>
                <a:latin typeface="Calibri" panose="020F0502020204030204" pitchFamily="34" charset="0"/>
              </a:rPr>
              <a:t>Индивидуальные меры защиты </a:t>
            </a:r>
            <a:br>
              <a:rPr lang="ru-RU" dirty="0">
                <a:solidFill>
                  <a:schemeClr val="accent1"/>
                </a:solidFill>
                <a:latin typeface="Calibri" panose="020F0502020204030204" pitchFamily="34" charset="0"/>
              </a:rPr>
            </a:br>
            <a:r>
              <a:rPr lang="ru-RU" dirty="0">
                <a:solidFill>
                  <a:schemeClr val="accent1"/>
                </a:solidFill>
                <a:latin typeface="Calibri" panose="020F0502020204030204" pitchFamily="34" charset="0"/>
              </a:rPr>
              <a:t>ребенка и семьи</a:t>
            </a:r>
            <a:r>
              <a:rPr lang="ru-RU" dirty="0">
                <a:solidFill>
                  <a:schemeClr val="accent1"/>
                </a:solidFill>
              </a:rPr>
              <a:t/>
            </a:r>
            <a:br>
              <a:rPr lang="ru-RU" dirty="0">
                <a:solidFill>
                  <a:schemeClr val="accent1"/>
                </a:solidFill>
              </a:rPr>
            </a:br>
            <a:r>
              <a:rPr lang="ru-RU" dirty="0"/>
              <a:t/>
            </a:r>
            <a:br>
              <a:rPr lang="ru-RU" dirty="0"/>
            </a:br>
            <a:endParaRPr lang="fi-FI" dirty="0"/>
          </a:p>
        </p:txBody>
      </p:sp>
      <p:sp>
        <p:nvSpPr>
          <p:cNvPr id="3" name="Sisällön paikkamerkki 2"/>
          <p:cNvSpPr>
            <a:spLocks noGrp="1"/>
          </p:cNvSpPr>
          <p:nvPr>
            <p:ph idx="1"/>
          </p:nvPr>
        </p:nvSpPr>
        <p:spPr>
          <a:xfrm>
            <a:off x="1199456" y="1476000"/>
            <a:ext cx="9849544" cy="4761312"/>
          </a:xfrm>
        </p:spPr>
        <p:txBody>
          <a:bodyPr>
            <a:normAutofit fontScale="85000" lnSpcReduction="20000"/>
          </a:bodyPr>
          <a:lstStyle/>
          <a:p>
            <a:r>
              <a:rPr lang="ru-RU" sz="2300" dirty="0">
                <a:latin typeface="Calibri" panose="020F0502020204030204" pitchFamily="34" charset="0"/>
              </a:rPr>
              <a:t>Дело о защите детей принимается к рассмотрению с подачи</a:t>
            </a:r>
            <a:r>
              <a:rPr lang="ru-RU" sz="2300" dirty="0">
                <a:solidFill>
                  <a:srgbClr val="C00000"/>
                </a:solidFill>
                <a:latin typeface="Calibri" panose="020F0502020204030204" pitchFamily="34" charset="0"/>
              </a:rPr>
              <a:t> </a:t>
            </a:r>
            <a:r>
              <a:rPr lang="ru-RU" sz="2300" b="1" dirty="0">
                <a:solidFill>
                  <a:schemeClr val="accent1"/>
                </a:solidFill>
                <a:latin typeface="Calibri" panose="020F0502020204030204" pitchFamily="34" charset="0"/>
              </a:rPr>
              <a:t>заявления</a:t>
            </a:r>
            <a:r>
              <a:rPr lang="ru-RU" sz="2300" dirty="0">
                <a:solidFill>
                  <a:schemeClr val="accent1"/>
                </a:solidFill>
                <a:latin typeface="Calibri" panose="020F0502020204030204" pitchFamily="34" charset="0"/>
              </a:rPr>
              <a:t> </a:t>
            </a:r>
            <a:r>
              <a:rPr lang="ru-RU" sz="2300" dirty="0">
                <a:latin typeface="Calibri" panose="020F0502020204030204" pitchFamily="34" charset="0"/>
              </a:rPr>
              <a:t>или в тот момент, когда социальному работнику или другому работнику службы защиты детей иным образом стало известно о ребенке, нуждающемся в мерах защиты.</a:t>
            </a:r>
            <a:endParaRPr lang="fi-FI" sz="2300" dirty="0">
              <a:latin typeface="Calibri" panose="020F0502020204030204" pitchFamily="34" charset="0"/>
            </a:endParaRPr>
          </a:p>
          <a:p>
            <a:r>
              <a:rPr lang="ru-RU" sz="2300" dirty="0">
                <a:latin typeface="Calibri" panose="020F0502020204030204" pitchFamily="34" charset="0"/>
              </a:rPr>
              <a:t>социальный работник или другой работник службы защиты детей должен безотлагательно оценить возможную потребность ребенка в </a:t>
            </a:r>
            <a:r>
              <a:rPr lang="ru-RU" sz="2300" b="1" dirty="0">
                <a:solidFill>
                  <a:schemeClr val="accent1"/>
                </a:solidFill>
                <a:latin typeface="Calibri" panose="020F0502020204030204" pitchFamily="34" charset="0"/>
              </a:rPr>
              <a:t>срочной защите</a:t>
            </a:r>
            <a:r>
              <a:rPr lang="ru-RU" sz="2300" dirty="0">
                <a:solidFill>
                  <a:schemeClr val="accent1"/>
                </a:solidFill>
                <a:latin typeface="Calibri" panose="020F0502020204030204" pitchFamily="34" charset="0"/>
              </a:rPr>
              <a:t>. </a:t>
            </a:r>
            <a:r>
              <a:rPr lang="fi-FI" sz="2300" dirty="0">
                <a:latin typeface="Calibri" panose="020F0502020204030204" pitchFamily="34" charset="0"/>
              </a:rPr>
              <a:t>(</a:t>
            </a:r>
            <a:r>
              <a:rPr lang="ru-RU" sz="2300" dirty="0">
                <a:latin typeface="Calibri" panose="020F0502020204030204" pitchFamily="34" charset="0"/>
              </a:rPr>
              <a:t>Немедленное отобрание ребенка</a:t>
            </a:r>
            <a:r>
              <a:rPr lang="fi-FI" sz="2300" dirty="0">
                <a:latin typeface="Calibri" panose="020F0502020204030204" pitchFamily="34" charset="0"/>
              </a:rPr>
              <a:t>)</a:t>
            </a:r>
          </a:p>
          <a:p>
            <a:pPr>
              <a:buFont typeface="Wingdings" panose="05000000000000000000" pitchFamily="2" charset="2"/>
              <a:buChar char="Ø"/>
            </a:pPr>
            <a:r>
              <a:rPr lang="fi-FI" sz="2300" b="1" dirty="0">
                <a:solidFill>
                  <a:schemeClr val="tx2"/>
                </a:solidFill>
                <a:latin typeface="Calibri" panose="020F0502020204030204" pitchFamily="34" charset="0"/>
              </a:rPr>
              <a:t>      </a:t>
            </a:r>
            <a:r>
              <a:rPr lang="ru-RU" sz="2300" b="1" dirty="0">
                <a:solidFill>
                  <a:schemeClr val="accent1"/>
                </a:solidFill>
                <a:latin typeface="Calibri" panose="020F0502020204030204" pitchFamily="34" charset="0"/>
              </a:rPr>
              <a:t>оценка потребности в обслуживании </a:t>
            </a:r>
            <a:r>
              <a:rPr lang="fi-FI" sz="2300" b="1" dirty="0">
                <a:solidFill>
                  <a:schemeClr val="accent1"/>
                </a:solidFill>
                <a:latin typeface="Calibri" panose="020F0502020204030204" pitchFamily="34" charset="0"/>
              </a:rPr>
              <a:t>  </a:t>
            </a:r>
            <a:r>
              <a:rPr lang="fi-FI" sz="2300" dirty="0">
                <a:latin typeface="Calibri" panose="020F0502020204030204" pitchFamily="34" charset="0"/>
              </a:rPr>
              <a:t>(</a:t>
            </a:r>
            <a:r>
              <a:rPr lang="ru-RU" sz="2300" dirty="0">
                <a:latin typeface="Calibri" panose="020F0502020204030204" pitchFamily="34" charset="0"/>
              </a:rPr>
              <a:t>на седьмой рабочий день и завершен не позднее, чем по истечении трех месяцев с момента принятия дела к рассмотрению.</a:t>
            </a:r>
            <a:endParaRPr lang="fi-FI" sz="2300" dirty="0">
              <a:latin typeface="Calibri" panose="020F0502020204030204" pitchFamily="34" charset="0"/>
            </a:endParaRPr>
          </a:p>
          <a:p>
            <a:endParaRPr lang="ru-RU" sz="2300" dirty="0">
              <a:latin typeface="Calibri" panose="020F0502020204030204" pitchFamily="34" charset="0"/>
            </a:endParaRPr>
          </a:p>
          <a:p>
            <a:r>
              <a:rPr lang="ru-RU" sz="2300" b="1" dirty="0">
                <a:solidFill>
                  <a:schemeClr val="accent1"/>
                </a:solidFill>
                <a:latin typeface="Calibri" panose="020F0502020204030204" pitchFamily="34" charset="0"/>
              </a:rPr>
              <a:t>Клиентские отношения </a:t>
            </a:r>
            <a:r>
              <a:rPr lang="ru-RU" sz="2300" dirty="0">
                <a:latin typeface="Calibri" panose="020F0502020204030204" pitchFamily="34" charset="0"/>
              </a:rPr>
              <a:t>в службе защиты детей начинаются в тот момент, когда на основании оценки потребности в обслуживании социальный работник констатирует, что</a:t>
            </a:r>
          </a:p>
          <a:p>
            <a:r>
              <a:rPr lang="ru-RU" sz="2300" dirty="0">
                <a:latin typeface="Calibri" panose="020F0502020204030204" pitchFamily="34" charset="0"/>
              </a:rPr>
              <a:t>1)	жизненные обстоятельства ребенка подвергают опасности или не обеспечивают его здоровье или развитие; или же</a:t>
            </a:r>
          </a:p>
          <a:p>
            <a:r>
              <a:rPr lang="ru-RU" sz="2300" dirty="0">
                <a:latin typeface="Calibri" panose="020F0502020204030204" pitchFamily="34" charset="0"/>
              </a:rPr>
              <a:t>2)	ребенок своим поведением подвергает опасности свое здоровье и развитие; и</a:t>
            </a:r>
          </a:p>
          <a:p>
            <a:r>
              <a:rPr lang="ru-RU" sz="2300" dirty="0">
                <a:latin typeface="Calibri" panose="020F0502020204030204" pitchFamily="34" charset="0"/>
              </a:rPr>
              <a:t>3)	ребенок нуждается в услугах и мерах поддержки в соответствии с Законом о защите детей. </a:t>
            </a:r>
          </a:p>
          <a:p>
            <a:endParaRPr lang="ru-RU" dirty="0">
              <a:latin typeface="Calibri" panose="020F0502020204030204" pitchFamily="34" charset="0"/>
            </a:endParaRPr>
          </a:p>
          <a:p>
            <a:endParaRPr lang="ru-RU" dirty="0"/>
          </a:p>
          <a:p>
            <a:endParaRPr lang="ru-RU" dirty="0"/>
          </a:p>
          <a:p>
            <a:endParaRPr lang="fi-FI" dirty="0"/>
          </a:p>
        </p:txBody>
      </p:sp>
    </p:spTree>
    <p:extLst>
      <p:ext uri="{BB962C8B-B14F-4D97-AF65-F5344CB8AC3E}">
        <p14:creationId xmlns:p14="http://schemas.microsoft.com/office/powerpoint/2010/main" val="26367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93620" y="273600"/>
            <a:ext cx="8914380" cy="1080000"/>
          </a:xfrm>
        </p:spPr>
        <p:txBody>
          <a:bodyPr>
            <a:normAutofit fontScale="90000"/>
          </a:bodyPr>
          <a:lstStyle/>
          <a:p>
            <a:pPr algn="ctr"/>
            <a:r>
              <a:rPr lang="fi-FI" dirty="0">
                <a:solidFill>
                  <a:schemeClr val="accent1"/>
                </a:solidFill>
                <a:latin typeface="Calibri" panose="020F0502020204030204" pitchFamily="34" charset="0"/>
              </a:rPr>
              <a:t/>
            </a:r>
            <a:br>
              <a:rPr lang="fi-FI" dirty="0">
                <a:solidFill>
                  <a:schemeClr val="accent1"/>
                </a:solidFill>
                <a:latin typeface="Calibri" panose="020F0502020204030204" pitchFamily="34" charset="0"/>
              </a:rPr>
            </a:br>
            <a:r>
              <a:rPr lang="ru-RU" dirty="0">
                <a:solidFill>
                  <a:schemeClr val="accent1"/>
                </a:solidFill>
                <a:latin typeface="Calibri" panose="020F0502020204030204" pitchFamily="34" charset="0"/>
              </a:rPr>
              <a:t>Меры амбулаторной социальной поддержки </a:t>
            </a:r>
            <a:r>
              <a:rPr lang="ru-RU" dirty="0"/>
              <a:t/>
            </a:r>
            <a:br>
              <a:rPr lang="ru-RU" dirty="0"/>
            </a:br>
            <a:endParaRPr lang="fi-FI" dirty="0"/>
          </a:p>
        </p:txBody>
      </p:sp>
      <p:sp>
        <p:nvSpPr>
          <p:cNvPr id="3" name="Sisällön paikkamerkki 2"/>
          <p:cNvSpPr>
            <a:spLocks noGrp="1"/>
          </p:cNvSpPr>
          <p:nvPr>
            <p:ph idx="1"/>
          </p:nvPr>
        </p:nvSpPr>
        <p:spPr>
          <a:xfrm>
            <a:off x="1199456" y="1353600"/>
            <a:ext cx="10008544" cy="4523672"/>
          </a:xfrm>
        </p:spPr>
        <p:txBody>
          <a:bodyPr>
            <a:normAutofit lnSpcReduction="10000"/>
          </a:bodyPr>
          <a:lstStyle/>
          <a:p>
            <a:pPr lvl="0"/>
            <a:r>
              <a:rPr lang="ru-RU" dirty="0">
                <a:latin typeface="Calibri" panose="020F0502020204030204" pitchFamily="34" charset="0"/>
              </a:rPr>
              <a:t>поддержка для разрешения проблемной ситуации в жизни ребенка и семьи</a:t>
            </a:r>
            <a:r>
              <a:rPr lang="fi-FI" dirty="0">
                <a:latin typeface="Calibri" panose="020F0502020204030204" pitchFamily="34" charset="0"/>
              </a:rPr>
              <a:t> (</a:t>
            </a:r>
            <a:r>
              <a:rPr lang="ru-RU" dirty="0">
                <a:latin typeface="Calibri" panose="020F0502020204030204" pitchFamily="34" charset="0"/>
              </a:rPr>
              <a:t>семейная работа на дому, поддержка в группах, услуги опорного лица или опорной семьи</a:t>
            </a:r>
            <a:r>
              <a:rPr lang="fi-FI" dirty="0">
                <a:latin typeface="Calibri" panose="020F0502020204030204" pitchFamily="34" charset="0"/>
              </a:rPr>
              <a:t>)</a:t>
            </a:r>
          </a:p>
          <a:p>
            <a:pPr lvl="0"/>
            <a:r>
              <a:rPr lang="ru-RU" dirty="0">
                <a:latin typeface="Calibri" panose="020F0502020204030204" pitchFamily="34" charset="0"/>
              </a:rPr>
              <a:t>материальная и иная поддержка ребенка в сфере школьного обучения, профессионального образования, обеспечения жильем, трудоустройства, хобби, поддержания близких человеческих отношений, а также удовлетворения других личных нужд;</a:t>
            </a:r>
            <a:endParaRPr lang="fi-FI" dirty="0">
              <a:latin typeface="Calibri" panose="020F0502020204030204" pitchFamily="34" charset="0"/>
            </a:endParaRPr>
          </a:p>
          <a:p>
            <a:pPr lvl="0"/>
            <a:r>
              <a:rPr lang="ru-RU" dirty="0">
                <a:latin typeface="Calibri" panose="020F0502020204030204" pitchFamily="34" charset="0"/>
              </a:rPr>
              <a:t>услуги по лечению и терапии в поддержку реабилитации ребенка;</a:t>
            </a:r>
            <a:endParaRPr lang="fi-FI" dirty="0">
              <a:latin typeface="Calibri" panose="020F0502020204030204" pitchFamily="34" charset="0"/>
            </a:endParaRPr>
          </a:p>
          <a:p>
            <a:pPr lvl="0"/>
            <a:r>
              <a:rPr lang="ru-RU" dirty="0">
                <a:latin typeface="Calibri" panose="020F0502020204030204" pitchFamily="34" charset="0"/>
              </a:rPr>
              <a:t>усиленная </a:t>
            </a:r>
            <a:r>
              <a:rPr lang="en-US" dirty="0" err="1">
                <a:latin typeface="Calibri" panose="020F0502020204030204" pitchFamily="34" charset="0"/>
              </a:rPr>
              <a:t>работа</a:t>
            </a:r>
            <a:r>
              <a:rPr lang="en-US" dirty="0">
                <a:latin typeface="Calibri" panose="020F0502020204030204" pitchFamily="34" charset="0"/>
              </a:rPr>
              <a:t> с </a:t>
            </a:r>
            <a:r>
              <a:rPr lang="en-US" dirty="0" err="1">
                <a:latin typeface="Calibri" panose="020F0502020204030204" pitchFamily="34" charset="0"/>
              </a:rPr>
              <a:t>семьей</a:t>
            </a:r>
            <a:r>
              <a:rPr lang="en-US" dirty="0">
                <a:latin typeface="Calibri" panose="020F0502020204030204" pitchFamily="34" charset="0"/>
              </a:rPr>
              <a:t>;</a:t>
            </a:r>
            <a:endParaRPr lang="fi-FI" dirty="0">
              <a:latin typeface="Calibri" panose="020F0502020204030204" pitchFamily="34" charset="0"/>
            </a:endParaRPr>
          </a:p>
          <a:p>
            <a:pPr lvl="0"/>
            <a:r>
              <a:rPr lang="ru-RU" dirty="0">
                <a:latin typeface="Calibri" panose="020F0502020204030204" pitchFamily="34" charset="0"/>
              </a:rPr>
              <a:t>семейная реабилитация; а также</a:t>
            </a:r>
            <a:endParaRPr lang="fi-FI" dirty="0">
              <a:latin typeface="Calibri" panose="020F0502020204030204" pitchFamily="34" charset="0"/>
            </a:endParaRPr>
          </a:p>
          <a:p>
            <a:pPr lvl="0"/>
            <a:r>
              <a:rPr lang="ru-RU" dirty="0">
                <a:latin typeface="Calibri" panose="020F0502020204030204" pitchFamily="34" charset="0"/>
              </a:rPr>
              <a:t>иные услуги и меры поддержки ребенка и семьи.</a:t>
            </a:r>
            <a:endParaRPr lang="fi-FI" dirty="0">
              <a:latin typeface="Calibri" panose="020F0502020204030204" pitchFamily="34" charset="0"/>
            </a:endParaRPr>
          </a:p>
          <a:p>
            <a:pPr marL="0" indent="0">
              <a:buNone/>
            </a:pPr>
            <a:endParaRPr lang="fi-FI" dirty="0"/>
          </a:p>
          <a:p>
            <a:pPr marL="0" indent="0">
              <a:buNone/>
            </a:pPr>
            <a:endParaRPr lang="fi-FI" dirty="0"/>
          </a:p>
        </p:txBody>
      </p:sp>
    </p:spTree>
    <p:extLst>
      <p:ext uri="{BB962C8B-B14F-4D97-AF65-F5344CB8AC3E}">
        <p14:creationId xmlns:p14="http://schemas.microsoft.com/office/powerpoint/2010/main" val="397783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09011" y="273600"/>
            <a:ext cx="9298989" cy="1080000"/>
          </a:xfrm>
        </p:spPr>
        <p:txBody>
          <a:bodyPr>
            <a:normAutofit fontScale="90000"/>
          </a:bodyPr>
          <a:lstStyle/>
          <a:p>
            <a:pPr algn="ctr"/>
            <a:r>
              <a:rPr lang="fi-FI" dirty="0"/>
              <a:t/>
            </a:r>
            <a:br>
              <a:rPr lang="fi-FI" dirty="0"/>
            </a:br>
            <a:r>
              <a:rPr lang="fi-FI" dirty="0"/>
              <a:t/>
            </a:r>
            <a:br>
              <a:rPr lang="fi-FI" dirty="0"/>
            </a:br>
            <a:r>
              <a:rPr lang="ru-RU" dirty="0">
                <a:latin typeface="Calibri" panose="020F0502020204030204" pitchFamily="34" charset="0"/>
              </a:rPr>
              <a:t>Установление замещающей опеки</a:t>
            </a:r>
            <a:r>
              <a:rPr lang="ru-RU" dirty="0"/>
              <a:t/>
            </a:r>
            <a:br>
              <a:rPr lang="ru-RU" dirty="0"/>
            </a:br>
            <a:r>
              <a:rPr lang="ru-RU" dirty="0"/>
              <a:t/>
            </a:r>
            <a:br>
              <a:rPr lang="ru-RU" dirty="0"/>
            </a:br>
            <a:endParaRPr lang="fi-FI" dirty="0"/>
          </a:p>
        </p:txBody>
      </p:sp>
      <p:sp>
        <p:nvSpPr>
          <p:cNvPr id="3" name="Sisällön paikkamerkki 2"/>
          <p:cNvSpPr>
            <a:spLocks noGrp="1"/>
          </p:cNvSpPr>
          <p:nvPr>
            <p:ph idx="1"/>
          </p:nvPr>
        </p:nvSpPr>
        <p:spPr/>
        <p:txBody>
          <a:bodyPr>
            <a:normAutofit fontScale="92500"/>
          </a:bodyPr>
          <a:lstStyle/>
          <a:p>
            <a:r>
              <a:rPr lang="ru-RU" dirty="0">
                <a:latin typeface="Calibri" panose="020F0502020204030204" pitchFamily="34" charset="0"/>
              </a:rPr>
              <a:t>Изъятие ребенка из семьи под опеку – </a:t>
            </a:r>
            <a:r>
              <a:rPr lang="ru-RU" dirty="0">
                <a:solidFill>
                  <a:schemeClr val="accent1"/>
                </a:solidFill>
                <a:latin typeface="Calibri" panose="020F0502020204030204" pitchFamily="34" charset="0"/>
              </a:rPr>
              <a:t>самая крайняя мера</a:t>
            </a:r>
          </a:p>
          <a:p>
            <a:r>
              <a:rPr lang="ru-RU" dirty="0">
                <a:latin typeface="Calibri" panose="020F0502020204030204" pitchFamily="34" charset="0"/>
              </a:rPr>
              <a:t>Замещающая опека устанавливается на неопределенный срок и длится </a:t>
            </a:r>
          </a:p>
          <a:p>
            <a:pPr marL="0" indent="0">
              <a:buNone/>
            </a:pPr>
            <a:r>
              <a:rPr lang="ru-RU" dirty="0">
                <a:latin typeface="Calibri" panose="020F0502020204030204" pitchFamily="34" charset="0"/>
              </a:rPr>
              <a:t>столько, сколько требуется ребенку, но не является постоянной.</a:t>
            </a:r>
            <a:endParaRPr lang="fi-FI" dirty="0">
              <a:latin typeface="Calibri" panose="020F0502020204030204" pitchFamily="34" charset="0"/>
            </a:endParaRPr>
          </a:p>
          <a:p>
            <a:r>
              <a:rPr lang="ru-RU" dirty="0">
                <a:latin typeface="Calibri" panose="020F0502020204030204" pitchFamily="34" charset="0"/>
              </a:rPr>
              <a:t>Административный суд</a:t>
            </a:r>
          </a:p>
          <a:p>
            <a:r>
              <a:rPr lang="ru-RU" dirty="0">
                <a:latin typeface="Calibri" panose="020F0502020204030204" pitchFamily="34" charset="0"/>
              </a:rPr>
              <a:t>Родители не лишаются родительских прав</a:t>
            </a:r>
            <a:r>
              <a:rPr lang="fi-FI" dirty="0">
                <a:latin typeface="Calibri" panose="020F0502020204030204" pitchFamily="34" charset="0"/>
              </a:rPr>
              <a:t> (</a:t>
            </a:r>
            <a:r>
              <a:rPr lang="ru-RU" dirty="0">
                <a:latin typeface="Calibri" panose="020F0502020204030204" pitchFamily="34" charset="0"/>
              </a:rPr>
              <a:t>могут быть ограничены</a:t>
            </a:r>
            <a:r>
              <a:rPr lang="fi-FI" dirty="0">
                <a:latin typeface="Calibri" panose="020F0502020204030204" pitchFamily="34" charset="0"/>
              </a:rPr>
              <a:t>)</a:t>
            </a:r>
          </a:p>
          <a:p>
            <a:pPr>
              <a:buFont typeface="Wingdings" panose="05000000000000000000" pitchFamily="2" charset="2"/>
              <a:buChar char="Ø"/>
            </a:pPr>
            <a:r>
              <a:rPr lang="fi-FI" dirty="0">
                <a:latin typeface="Calibri" panose="020F0502020204030204" pitchFamily="34" charset="0"/>
              </a:rPr>
              <a:t> </a:t>
            </a:r>
            <a:r>
              <a:rPr lang="ru-RU" dirty="0">
                <a:latin typeface="Calibri" panose="020F0502020204030204" pitchFamily="34" charset="0"/>
              </a:rPr>
              <a:t>план работы с родителями и с ребенком</a:t>
            </a:r>
            <a:endParaRPr lang="fi-FI" dirty="0">
              <a:latin typeface="Calibri" panose="020F0502020204030204" pitchFamily="34" charset="0"/>
            </a:endParaRPr>
          </a:p>
          <a:p>
            <a:pPr>
              <a:buFont typeface="Wingdings" panose="05000000000000000000" pitchFamily="2" charset="2"/>
              <a:buChar char="Ø"/>
            </a:pPr>
            <a:r>
              <a:rPr lang="fi-FI" dirty="0">
                <a:latin typeface="Calibri" panose="020F0502020204030204" pitchFamily="34" charset="0"/>
              </a:rPr>
              <a:t> </a:t>
            </a:r>
            <a:r>
              <a:rPr lang="ru-RU" dirty="0">
                <a:latin typeface="Calibri" panose="020F0502020204030204" pitchFamily="34" charset="0"/>
              </a:rPr>
              <a:t>не существует детских/ювенальных судов</a:t>
            </a:r>
          </a:p>
          <a:p>
            <a:r>
              <a:rPr lang="ru-RU" dirty="0">
                <a:latin typeface="Calibri" panose="020F0502020204030204" pitchFamily="34" charset="0"/>
              </a:rPr>
              <a:t>Цель: </a:t>
            </a:r>
            <a:r>
              <a:rPr lang="ru-RU" dirty="0" smtClean="0">
                <a:latin typeface="Calibri" panose="020F0502020204030204" pitchFamily="34" charset="0"/>
              </a:rPr>
              <a:t>воссоединение </a:t>
            </a:r>
            <a:r>
              <a:rPr lang="ru-RU" dirty="0">
                <a:latin typeface="Calibri" panose="020F0502020204030204" pitchFamily="34" charset="0"/>
              </a:rPr>
              <a:t>семьи во всех случаях, в соответствие с </a:t>
            </a:r>
          </a:p>
          <a:p>
            <a:pPr marL="0" indent="0">
              <a:buNone/>
            </a:pPr>
            <a:r>
              <a:rPr lang="ru-RU" dirty="0">
                <a:latin typeface="Calibri" panose="020F0502020204030204" pitchFamily="34" charset="0"/>
              </a:rPr>
              <a:t>интересами ребенка</a:t>
            </a:r>
          </a:p>
          <a:p>
            <a:endParaRPr lang="fi-FI" dirty="0"/>
          </a:p>
        </p:txBody>
      </p:sp>
      <p:sp>
        <p:nvSpPr>
          <p:cNvPr id="4" name="Päivämäärän paikkamerkki 3"/>
          <p:cNvSpPr>
            <a:spLocks noGrp="1"/>
          </p:cNvSpPr>
          <p:nvPr>
            <p:ph type="dt" sz="half" idx="10"/>
          </p:nvPr>
        </p:nvSpPr>
        <p:spPr/>
        <p:txBody>
          <a:bodyPr/>
          <a:lstStyle/>
          <a:p>
            <a:fld id="{3167E61A-5471-4CD8-AA94-257FF67221ED}" type="datetime1">
              <a:rPr lang="fi-FI" smtClean="0"/>
              <a:pPr/>
              <a:t>30.10.2017</a:t>
            </a:fld>
            <a:endParaRPr lang="fi-FI"/>
          </a:p>
        </p:txBody>
      </p:sp>
      <p:sp>
        <p:nvSpPr>
          <p:cNvPr id="5" name="Alatunnisteen paikkamerkki 4"/>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126128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274680"/>
            <a:ext cx="9600719" cy="1143000"/>
          </a:xfrm>
        </p:spPr>
        <p:txBody>
          <a:bodyPr/>
          <a:lstStyle/>
          <a:p>
            <a:r>
              <a:rPr lang="ru-RU" dirty="0">
                <a:latin typeface="Arial" panose="020B0604020202020204" pitchFamily="34" charset="0"/>
              </a:rPr>
              <a:t>Формы замещающей опеки</a:t>
            </a:r>
            <a:endParaRPr lang="fi-FI" dirty="0"/>
          </a:p>
        </p:txBody>
      </p:sp>
      <p:sp>
        <p:nvSpPr>
          <p:cNvPr id="3" name="Alaotsikko 2"/>
          <p:cNvSpPr>
            <a:spLocks noGrp="1"/>
          </p:cNvSpPr>
          <p:nvPr>
            <p:ph type="subTitle"/>
          </p:nvPr>
        </p:nvSpPr>
        <p:spPr>
          <a:xfrm>
            <a:off x="929640" y="441960"/>
            <a:ext cx="10782984" cy="5623560"/>
          </a:xfrm>
        </p:spPr>
        <p:txBody>
          <a:bodyPr>
            <a:normAutofit fontScale="47500" lnSpcReduction="20000"/>
          </a:bodyPr>
          <a:lstStyle/>
          <a:p>
            <a:endParaRPr lang="fi-FI" sz="2400" b="0" dirty="0">
              <a:solidFill>
                <a:schemeClr val="tx1"/>
              </a:solidFill>
            </a:endParaRPr>
          </a:p>
          <a:p>
            <a:endParaRPr lang="fi-FI" sz="2400" b="0" dirty="0">
              <a:solidFill>
                <a:schemeClr val="tx1"/>
              </a:solidFill>
            </a:endParaRPr>
          </a:p>
          <a:p>
            <a:r>
              <a:rPr lang="fi-FI" sz="2400" b="0" dirty="0">
                <a:solidFill>
                  <a:schemeClr val="tx1"/>
                </a:solidFill>
              </a:rPr>
              <a:t>                                </a:t>
            </a:r>
          </a:p>
          <a:p>
            <a:endParaRPr lang="fi-FI" sz="2400" b="0" dirty="0">
              <a:solidFill>
                <a:schemeClr val="tx1"/>
              </a:solidFill>
            </a:endParaRPr>
          </a:p>
          <a:p>
            <a:endParaRPr lang="fi-FI" sz="2400" b="0" dirty="0">
              <a:solidFill>
                <a:schemeClr val="tx1"/>
              </a:solidFill>
            </a:endParaRPr>
          </a:p>
          <a:p>
            <a:pPr marL="342900" indent="-342900">
              <a:buFont typeface="Arial" panose="020B0604020202020204" pitchFamily="34" charset="0"/>
              <a:buChar char="•"/>
            </a:pPr>
            <a:endParaRPr lang="fi-FI" sz="4200" b="0" dirty="0">
              <a:solidFill>
                <a:schemeClr val="tx1"/>
              </a:solidFill>
              <a:latin typeface="Calibri" panose="020F0502020204030204" pitchFamily="34" charset="0"/>
            </a:endParaRPr>
          </a:p>
          <a:p>
            <a:pPr marL="342900" indent="-342900">
              <a:buFont typeface="Arial" panose="020B0604020202020204" pitchFamily="34" charset="0"/>
              <a:buChar char="•"/>
            </a:pPr>
            <a:r>
              <a:rPr lang="fi-FI" sz="4200" b="0" dirty="0">
                <a:solidFill>
                  <a:schemeClr val="tx1"/>
                </a:solidFill>
                <a:latin typeface="Calibri" panose="020F0502020204030204" pitchFamily="34" charset="0"/>
              </a:rPr>
              <a:t>O</a:t>
            </a:r>
            <a:r>
              <a:rPr lang="ru-RU" sz="4200" b="0" dirty="0" err="1">
                <a:solidFill>
                  <a:schemeClr val="tx1"/>
                </a:solidFill>
                <a:latin typeface="Calibri" panose="020F0502020204030204" pitchFamily="34" charset="0"/>
              </a:rPr>
              <a:t>рганизация</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ухода за ребенком и его воспитания </a:t>
            </a:r>
            <a:r>
              <a:rPr lang="ru-RU" sz="4200" b="0" dirty="0">
                <a:solidFill>
                  <a:schemeClr val="tx2"/>
                </a:solidFill>
                <a:latin typeface="Calibri" panose="020F0502020204030204" pitchFamily="34" charset="0"/>
              </a:rPr>
              <a:t>вне семьи </a:t>
            </a:r>
            <a:r>
              <a:rPr lang="ru-RU" sz="4200" b="0" dirty="0">
                <a:solidFill>
                  <a:schemeClr val="tx1"/>
                </a:solidFill>
                <a:latin typeface="Calibri" panose="020F0502020204030204" pitchFamily="34" charset="0"/>
              </a:rPr>
              <a:t>в том </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случае, когда над ребенком установлена замещающая опека, или когда </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ребенок немедленно отобран</a:t>
            </a:r>
            <a:endParaRPr lang="fi-FI" sz="4200" b="0" dirty="0">
              <a:solidFill>
                <a:schemeClr val="tx1"/>
              </a:solidFill>
              <a:latin typeface="Calibri" panose="020F0502020204030204" pitchFamily="34" charset="0"/>
            </a:endParaRPr>
          </a:p>
          <a:p>
            <a:endParaRPr lang="fi-FI" sz="4200" b="0" dirty="0">
              <a:solidFill>
                <a:schemeClr val="tx1"/>
              </a:solidFill>
              <a:latin typeface="Calibri" panose="020F0502020204030204" pitchFamily="34" charset="0"/>
            </a:endParaRPr>
          </a:p>
          <a:p>
            <a:pPr marL="342900" indent="-342900">
              <a:buFont typeface="Arial" panose="020B0604020202020204" pitchFamily="34" charset="0"/>
              <a:buChar char="•"/>
            </a:pPr>
            <a:r>
              <a:rPr lang="ru-RU" sz="4200" b="0" dirty="0">
                <a:solidFill>
                  <a:schemeClr val="tx1"/>
                </a:solidFill>
                <a:latin typeface="Calibri" panose="020F0502020204030204" pitchFamily="34" charset="0"/>
              </a:rPr>
              <a:t>При выборе места замещающего попечения</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следует</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учитывать</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основания, </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потребности, необходимость поддержания отношений с братьями и сестрами, </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другими близкими ему людьми</a:t>
            </a:r>
            <a:r>
              <a:rPr lang="fi-FI" sz="4200" b="0" dirty="0">
                <a:solidFill>
                  <a:schemeClr val="tx1"/>
                </a:solidFill>
                <a:latin typeface="Calibri" panose="020F0502020204030204" pitchFamily="34" charset="0"/>
              </a:rPr>
              <a:t>,</a:t>
            </a:r>
            <a:r>
              <a:rPr lang="ru-RU" sz="4200" b="0" dirty="0">
                <a:solidFill>
                  <a:schemeClr val="tx1"/>
                </a:solidFill>
                <a:latin typeface="Calibri" panose="020F0502020204030204" pitchFamily="34" charset="0"/>
              </a:rPr>
              <a:t>обеспечения непрерывности</a:t>
            </a:r>
            <a:r>
              <a:rPr lang="fi-FI" sz="4200" b="0" dirty="0">
                <a:solidFill>
                  <a:schemeClr val="tx1"/>
                </a:solidFill>
                <a:latin typeface="Calibri" panose="020F0502020204030204" pitchFamily="34" charset="0"/>
              </a:rPr>
              <a:t>,</a:t>
            </a:r>
            <a:r>
              <a:rPr lang="ru-RU" sz="4200" b="0" dirty="0">
                <a:solidFill>
                  <a:schemeClr val="tx1"/>
                </a:solidFill>
                <a:latin typeface="Calibri" panose="020F0502020204030204" pitchFamily="34" charset="0"/>
              </a:rPr>
              <a:t>по возможности </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учитывать языковую, культурную</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и религиозную принадлежность ребенка</a:t>
            </a:r>
            <a:endParaRPr lang="fi-FI" sz="4200" b="0" dirty="0">
              <a:solidFill>
                <a:schemeClr val="tx1"/>
              </a:solidFill>
              <a:latin typeface="Calibri" panose="020F0502020204030204" pitchFamily="34" charset="0"/>
            </a:endParaRPr>
          </a:p>
          <a:p>
            <a:endParaRPr lang="fi-FI" sz="4200" b="0" dirty="0">
              <a:solidFill>
                <a:schemeClr val="tx1"/>
              </a:solidFill>
              <a:latin typeface="Calibri" panose="020F0502020204030204" pitchFamily="34" charset="0"/>
            </a:endParaRPr>
          </a:p>
          <a:p>
            <a:pPr marL="342900" indent="-342900">
              <a:buFont typeface="Arial" panose="020B0604020202020204" pitchFamily="34" charset="0"/>
              <a:buChar char="•"/>
            </a:pPr>
            <a:r>
              <a:rPr lang="ru-RU" sz="4200" b="0" dirty="0">
                <a:latin typeface="Calibri" panose="020F0502020204030204" pitchFamily="34" charset="0"/>
              </a:rPr>
              <a:t>семейное устройство</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замещающая семья</a:t>
            </a:r>
            <a:r>
              <a:rPr lang="fi-FI" sz="4200" b="0" dirty="0">
                <a:solidFill>
                  <a:schemeClr val="tx1"/>
                </a:solidFill>
                <a:latin typeface="Calibri" panose="020F0502020204030204" pitchFamily="34" charset="0"/>
              </a:rPr>
              <a:t> ( </a:t>
            </a:r>
            <a:r>
              <a:rPr lang="ru-RU" sz="4200" b="0" dirty="0">
                <a:solidFill>
                  <a:schemeClr val="tx1"/>
                </a:solidFill>
                <a:latin typeface="Calibri" panose="020F0502020204030204" pitchFamily="34" charset="0"/>
              </a:rPr>
              <a:t>Родственники или приемная</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семья</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Профессиональная приемная семья/дом семейного </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ти</a:t>
            </a:r>
            <a:r>
              <a:rPr lang="ru-RU" sz="4200" b="0" dirty="0">
                <a:solidFill>
                  <a:srgbClr val="000000"/>
                </a:solidFill>
                <a:latin typeface="Calibri" panose="020F0502020204030204" pitchFamily="34" charset="0"/>
              </a:rPr>
              <a:t>п</a:t>
            </a:r>
            <a:r>
              <a:rPr lang="ru-RU" sz="4200" b="0" dirty="0">
                <a:solidFill>
                  <a:schemeClr val="tx1"/>
                </a:solidFill>
                <a:latin typeface="Calibri" panose="020F0502020204030204" pitchFamily="34" charset="0"/>
              </a:rPr>
              <a:t>а, лицензируется как семейный дом или</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 </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учреждение социальной защиты детей</a:t>
            </a:r>
            <a:endParaRPr lang="fi-FI" sz="4200" b="0" dirty="0">
              <a:solidFill>
                <a:schemeClr val="tx1"/>
              </a:solidFill>
              <a:latin typeface="Calibri" panose="020F0502020204030204" pitchFamily="34" charset="0"/>
            </a:endParaRPr>
          </a:p>
          <a:p>
            <a:endParaRPr lang="fi-FI" sz="4200" b="0" dirty="0">
              <a:solidFill>
                <a:schemeClr val="tx1"/>
              </a:solidFill>
              <a:latin typeface="Calibri" panose="020F0502020204030204" pitchFamily="34" charset="0"/>
            </a:endParaRPr>
          </a:p>
          <a:p>
            <a:pPr marL="342900" indent="-342900">
              <a:buFont typeface="Arial" panose="020B0604020202020204" pitchFamily="34" charset="0"/>
              <a:buChar char="•"/>
            </a:pPr>
            <a:r>
              <a:rPr lang="ru-RU" sz="4200" b="0" dirty="0">
                <a:latin typeface="Calibri" panose="020F0502020204030204" pitchFamily="34" charset="0"/>
              </a:rPr>
              <a:t>устройство в учреждение</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 детский дом</a:t>
            </a:r>
            <a:r>
              <a:rPr lang="fi-FI" sz="4200" b="0" dirty="0">
                <a:solidFill>
                  <a:schemeClr val="tx1"/>
                </a:solidFill>
                <a:latin typeface="Calibri" panose="020F0502020204030204" pitchFamily="34" charset="0"/>
              </a:rPr>
              <a:t>;</a:t>
            </a:r>
            <a:r>
              <a:rPr lang="ru-RU" sz="4200" b="0" dirty="0">
                <a:solidFill>
                  <a:schemeClr val="tx1"/>
                </a:solidFill>
                <a:latin typeface="Calibri" panose="020F0502020204030204" pitchFamily="34" charset="0"/>
              </a:rPr>
              <a:t> семейная реабилитация</a:t>
            </a:r>
            <a:r>
              <a:rPr lang="fi-FI" sz="4200" b="0" dirty="0">
                <a:solidFill>
                  <a:schemeClr val="tx1"/>
                </a:solidFill>
                <a:latin typeface="Calibri" panose="020F0502020204030204" pitchFamily="34" charset="0"/>
              </a:rPr>
              <a:t>;</a:t>
            </a:r>
            <a:r>
              <a:rPr lang="ru-RU" sz="4200" b="0" dirty="0">
                <a:solidFill>
                  <a:schemeClr val="tx1"/>
                </a:solidFill>
                <a:latin typeface="Calibri" panose="020F0502020204030204" pitchFamily="34" charset="0"/>
              </a:rPr>
              <a:t> </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кризисный центр</a:t>
            </a:r>
            <a:r>
              <a:rPr lang="fi-FI" sz="4200" b="0" dirty="0">
                <a:solidFill>
                  <a:schemeClr val="tx1"/>
                </a:solidFill>
                <a:latin typeface="Calibri" panose="020F0502020204030204" pitchFamily="34" charset="0"/>
              </a:rPr>
              <a:t>;</a:t>
            </a:r>
            <a:r>
              <a:rPr lang="ru-RU" sz="4200" b="0" dirty="0">
                <a:solidFill>
                  <a:schemeClr val="tx1"/>
                </a:solidFill>
                <a:latin typeface="Calibri" panose="020F0502020204030204" pitchFamily="34" charset="0"/>
              </a:rPr>
              <a:t> </a:t>
            </a:r>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учреждения для реабилитации наркозависимости</a:t>
            </a:r>
            <a:r>
              <a:rPr lang="fi-FI" sz="4200" b="0" dirty="0">
                <a:solidFill>
                  <a:schemeClr val="tx1"/>
                </a:solidFill>
                <a:latin typeface="Calibri" panose="020F0502020204030204" pitchFamily="34" charset="0"/>
              </a:rPr>
              <a:t>;</a:t>
            </a:r>
            <a:r>
              <a:rPr lang="ru-RU" sz="4200" b="0" dirty="0">
                <a:solidFill>
                  <a:schemeClr val="tx1"/>
                </a:solidFill>
                <a:latin typeface="Calibri" panose="020F0502020204030204" pitchFamily="34" charset="0"/>
              </a:rPr>
              <a:t> </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организация для людей с ограниченными умственными </a:t>
            </a:r>
            <a:endParaRPr lang="fi-FI" sz="4200" b="0" dirty="0">
              <a:solidFill>
                <a:schemeClr val="tx1"/>
              </a:solidFill>
              <a:latin typeface="Calibri" panose="020F0502020204030204" pitchFamily="34" charset="0"/>
            </a:endParaRPr>
          </a:p>
          <a:p>
            <a:r>
              <a:rPr lang="fi-FI" sz="4200" b="0" dirty="0">
                <a:solidFill>
                  <a:schemeClr val="tx1"/>
                </a:solidFill>
                <a:latin typeface="Calibri" panose="020F0502020204030204" pitchFamily="34" charset="0"/>
              </a:rPr>
              <a:t>      </a:t>
            </a:r>
            <a:r>
              <a:rPr lang="ru-RU" sz="4200" b="0" dirty="0">
                <a:solidFill>
                  <a:schemeClr val="tx1"/>
                </a:solidFill>
                <a:latin typeface="Calibri" panose="020F0502020204030204" pitchFamily="34" charset="0"/>
              </a:rPr>
              <a:t>способностями</a:t>
            </a:r>
            <a:endParaRPr lang="fi-FI" sz="4200" b="0" dirty="0">
              <a:solidFill>
                <a:schemeClr val="tx1"/>
              </a:solidFill>
              <a:latin typeface="Calibri" panose="020F0502020204030204" pitchFamily="34" charset="0"/>
            </a:endParaRPr>
          </a:p>
          <a:p>
            <a:endParaRPr lang="fi-FI" sz="2400" b="0" dirty="0">
              <a:solidFill>
                <a:schemeClr val="tx1"/>
              </a:solidFill>
              <a:latin typeface="Calibri" panose="020F0502020204030204" pitchFamily="34" charset="0"/>
            </a:endParaRPr>
          </a:p>
          <a:p>
            <a:endParaRPr lang="fi-FI" sz="2400" b="0" dirty="0">
              <a:solidFill>
                <a:schemeClr val="tx1"/>
              </a:solidFill>
            </a:endParaRPr>
          </a:p>
        </p:txBody>
      </p:sp>
    </p:spTree>
    <p:extLst>
      <p:ext uri="{BB962C8B-B14F-4D97-AF65-F5344CB8AC3E}">
        <p14:creationId xmlns:p14="http://schemas.microsoft.com/office/powerpoint/2010/main" val="14669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ABBA4C0-A9A2-4DA5-A7BD-474E62BFDE1D}"/>
              </a:ext>
            </a:extLst>
          </p:cNvPr>
          <p:cNvSpPr>
            <a:spLocks noGrp="1"/>
          </p:cNvSpPr>
          <p:nvPr>
            <p:ph type="title"/>
          </p:nvPr>
        </p:nvSpPr>
        <p:spPr/>
        <p:txBody>
          <a:bodyPr/>
          <a:lstStyle/>
          <a:p>
            <a:pPr algn="ctr"/>
            <a:r>
              <a:rPr lang="az-Cyrl-AZ" dirty="0"/>
              <a:t>Последующее</a:t>
            </a:r>
            <a:r>
              <a:rPr lang="fi-FI" dirty="0"/>
              <a:t> </a:t>
            </a:r>
            <a:r>
              <a:rPr lang="az-Cyrl-AZ" dirty="0"/>
              <a:t> </a:t>
            </a:r>
            <a:r>
              <a:rPr lang="az-Cyrl-AZ" dirty="0" smtClean="0"/>
              <a:t>сопровождение</a:t>
            </a:r>
            <a:endParaRPr lang="fi-FI" dirty="0"/>
          </a:p>
        </p:txBody>
      </p:sp>
      <p:sp>
        <p:nvSpPr>
          <p:cNvPr id="4" name="Sisällön paikkamerkki 3">
            <a:extLst>
              <a:ext uri="{FF2B5EF4-FFF2-40B4-BE49-F238E27FC236}">
                <a16:creationId xmlns:a16="http://schemas.microsoft.com/office/drawing/2014/main" xmlns="" id="{5156B90D-95D8-4370-95E7-1C985C1461DD}"/>
              </a:ext>
            </a:extLst>
          </p:cNvPr>
          <p:cNvSpPr>
            <a:spLocks noGrp="1"/>
          </p:cNvSpPr>
          <p:nvPr>
            <p:ph idx="1"/>
          </p:nvPr>
        </p:nvSpPr>
        <p:spPr>
          <a:xfrm>
            <a:off x="839415" y="1476000"/>
            <a:ext cx="9217025" cy="4248472"/>
          </a:xfrm>
        </p:spPr>
        <p:txBody>
          <a:bodyPr/>
          <a:lstStyle/>
          <a:p>
            <a:r>
              <a:rPr lang="ru-RU" dirty="0"/>
              <a:t>Муниципалитет обязан предоставить </a:t>
            </a:r>
            <a:r>
              <a:rPr lang="ru-RU" dirty="0" smtClean="0"/>
              <a:t>последующую </a:t>
            </a:r>
            <a:r>
              <a:rPr lang="ru-RU" dirty="0"/>
              <a:t>поддержку, когда уход вне семьи длился как минимум шесть месяцев</a:t>
            </a:r>
          </a:p>
          <a:p>
            <a:r>
              <a:rPr lang="ru-RU" dirty="0"/>
              <a:t>Отдельный план клиента для последующий поддержки </a:t>
            </a:r>
          </a:p>
          <a:p>
            <a:r>
              <a:rPr lang="ru-RU" dirty="0"/>
              <a:t>До 21 года</a:t>
            </a:r>
            <a:endParaRPr lang="fi-FI" dirty="0"/>
          </a:p>
        </p:txBody>
      </p:sp>
    </p:spTree>
    <p:extLst>
      <p:ext uri="{BB962C8B-B14F-4D97-AF65-F5344CB8AC3E}">
        <p14:creationId xmlns:p14="http://schemas.microsoft.com/office/powerpoint/2010/main" val="1817340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a:extLst>
              <a:ext uri="{FF2B5EF4-FFF2-40B4-BE49-F238E27FC236}">
                <a16:creationId xmlns:a16="http://schemas.microsoft.com/office/drawing/2014/main" xmlns="" id="{9A7F771E-6F62-4610-9B1E-548F0FC8AD4E}"/>
              </a:ext>
            </a:extLst>
          </p:cNvPr>
          <p:cNvSpPr>
            <a:spLocks noGrp="1"/>
          </p:cNvSpPr>
          <p:nvPr>
            <p:ph type="title"/>
          </p:nvPr>
        </p:nvSpPr>
        <p:spPr>
          <a:xfrm>
            <a:off x="1992314" y="260350"/>
            <a:ext cx="8207375" cy="755650"/>
          </a:xfrm>
        </p:spPr>
        <p:txBody>
          <a:bodyPr/>
          <a:lstStyle/>
          <a:p>
            <a:pPr algn="ctr"/>
            <a:r>
              <a:rPr lang="en-US" altLang="fi-FI" sz="2000" dirty="0"/>
              <a:t>Clients in community-based child welfare interventions and children and young people placed outside the home in 1996–2015*</a:t>
            </a:r>
            <a:endParaRPr lang="fi-FI" altLang="fi-FI" sz="2000" dirty="0"/>
          </a:p>
        </p:txBody>
      </p:sp>
      <p:sp>
        <p:nvSpPr>
          <p:cNvPr id="11267" name="Päivämäärän paikkamerkki 3">
            <a:extLst>
              <a:ext uri="{FF2B5EF4-FFF2-40B4-BE49-F238E27FC236}">
                <a16:creationId xmlns:a16="http://schemas.microsoft.com/office/drawing/2014/main" xmlns="" id="{27A0CA63-FB1D-4676-AC4B-2BCA54308AD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fi-FI" sz="1000">
                <a:solidFill>
                  <a:schemeClr val="bg1"/>
                </a:solidFill>
              </a:rPr>
              <a:t>20/12/2016</a:t>
            </a:r>
          </a:p>
        </p:txBody>
      </p:sp>
      <p:sp>
        <p:nvSpPr>
          <p:cNvPr id="11268" name="Alatunnisteen paikkamerkki 4">
            <a:extLst>
              <a:ext uri="{FF2B5EF4-FFF2-40B4-BE49-F238E27FC236}">
                <a16:creationId xmlns:a16="http://schemas.microsoft.com/office/drawing/2014/main" xmlns="" id="{1F6C5382-B6E7-487B-9A8D-6095A3B797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fi-FI" sz="1000">
                <a:solidFill>
                  <a:schemeClr val="bg1"/>
                </a:solidFill>
              </a:rPr>
              <a:t>Child welfare 2015 - Statistical report  20/2016</a:t>
            </a:r>
          </a:p>
        </p:txBody>
      </p:sp>
      <p:sp>
        <p:nvSpPr>
          <p:cNvPr id="11269" name="Dian numeron paikkamerkki 5">
            <a:extLst>
              <a:ext uri="{FF2B5EF4-FFF2-40B4-BE49-F238E27FC236}">
                <a16:creationId xmlns:a16="http://schemas.microsoft.com/office/drawing/2014/main" xmlns="" id="{ECAA68E8-6D24-48F9-9A66-6878735C7A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fld id="{CFEE28D9-F181-49CB-9A42-3C7DA2F9821B}" type="slidenum">
              <a:rPr lang="en-GB" altLang="fi-FI" sz="1000">
                <a:solidFill>
                  <a:schemeClr val="bg1"/>
                </a:solidFill>
              </a:rPr>
              <a:pPr eaLnBrk="1" hangingPunct="1">
                <a:lnSpc>
                  <a:spcPct val="100000"/>
                </a:lnSpc>
                <a:spcBef>
                  <a:spcPct val="0"/>
                </a:spcBef>
                <a:buClrTx/>
                <a:buFontTx/>
                <a:buNone/>
              </a:pPr>
              <a:t>26</a:t>
            </a:fld>
            <a:endParaRPr lang="en-GB" altLang="fi-FI" sz="1000">
              <a:solidFill>
                <a:schemeClr val="bg1"/>
              </a:solidFill>
            </a:endParaRPr>
          </a:p>
        </p:txBody>
      </p:sp>
      <p:sp>
        <p:nvSpPr>
          <p:cNvPr id="11270" name="Tekstikehys 8">
            <a:extLst>
              <a:ext uri="{FF2B5EF4-FFF2-40B4-BE49-F238E27FC236}">
                <a16:creationId xmlns:a16="http://schemas.microsoft.com/office/drawing/2014/main" xmlns="" id="{5EB11596-3158-41EA-9899-D5AC6CB58D80}"/>
              </a:ext>
            </a:extLst>
          </p:cNvPr>
          <p:cNvSpPr txBox="1">
            <a:spLocks noChangeArrowheads="1"/>
          </p:cNvSpPr>
          <p:nvPr/>
        </p:nvSpPr>
        <p:spPr bwMode="auto">
          <a:xfrm>
            <a:off x="3108325" y="6057901"/>
            <a:ext cx="3600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000"/>
              <a:t>Source: Child welfare.OSF.THL</a:t>
            </a:r>
          </a:p>
        </p:txBody>
      </p:sp>
      <p:sp>
        <p:nvSpPr>
          <p:cNvPr id="11271" name="Tekstiruutu 1">
            <a:extLst>
              <a:ext uri="{FF2B5EF4-FFF2-40B4-BE49-F238E27FC236}">
                <a16:creationId xmlns:a16="http://schemas.microsoft.com/office/drawing/2014/main" xmlns="" id="{A6AD6F4E-B2B2-4A7C-A558-B6123F87B362}"/>
              </a:ext>
            </a:extLst>
          </p:cNvPr>
          <p:cNvSpPr txBox="1">
            <a:spLocks noChangeArrowheads="1"/>
          </p:cNvSpPr>
          <p:nvPr/>
        </p:nvSpPr>
        <p:spPr bwMode="auto">
          <a:xfrm>
            <a:off x="1882776" y="5383214"/>
            <a:ext cx="8461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fi-FI" sz="1000"/>
              <a:t>*In addition to register data on children and young people placed outside the home, including personal identity codes, statistics are also kept of clients receiving support in community care. Some of the children and young people recorded as clients in community-based child welfare interventions are also included in those placed outside the home. The numbers presented in the figure cannot be summed up.</a:t>
            </a:r>
            <a:endParaRPr lang="fi-FI" altLang="fi-FI" sz="1000"/>
          </a:p>
          <a:p>
            <a:pPr eaLnBrk="1" hangingPunct="1">
              <a:lnSpc>
                <a:spcPct val="100000"/>
              </a:lnSpc>
              <a:spcBef>
                <a:spcPct val="0"/>
              </a:spcBef>
              <a:buClrTx/>
              <a:buFontTx/>
              <a:buNone/>
            </a:pPr>
            <a:endParaRPr lang="fi-FI" altLang="fi-FI" sz="2400"/>
          </a:p>
        </p:txBody>
      </p:sp>
      <p:pic>
        <p:nvPicPr>
          <p:cNvPr id="11273" name="Picture 9">
            <a:extLst>
              <a:ext uri="{FF2B5EF4-FFF2-40B4-BE49-F238E27FC236}">
                <a16:creationId xmlns:a16="http://schemas.microsoft.com/office/drawing/2014/main" xmlns="" id="{DEB46A33-4A09-403C-A90D-0A5FD5478CF3}"/>
              </a:ext>
            </a:extLst>
          </p:cNvPr>
          <p:cNvPicPr>
            <a:picLocks noChangeAspect="1" noChangeArrowheads="1"/>
          </p:cNvPicPr>
          <p:nvPr/>
        </p:nvPicPr>
        <p:blipFill>
          <a:blip r:embed="rId2"/>
          <a:srcRect/>
          <a:stretch>
            <a:fillRect/>
          </a:stretch>
        </p:blipFill>
        <p:spPr bwMode="auto">
          <a:xfrm>
            <a:off x="2135188" y="1089025"/>
            <a:ext cx="4919662" cy="422275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iruutu 1">
            <a:extLst>
              <a:ext uri="{FF2B5EF4-FFF2-40B4-BE49-F238E27FC236}">
                <a16:creationId xmlns:a16="http://schemas.microsoft.com/office/drawing/2014/main" xmlns="" id="{4381DF4D-D661-41A3-A6BB-8F1331329C8D}"/>
              </a:ext>
            </a:extLst>
          </p:cNvPr>
          <p:cNvSpPr txBox="1"/>
          <p:nvPr/>
        </p:nvSpPr>
        <p:spPr>
          <a:xfrm>
            <a:off x="7175500" y="1412875"/>
            <a:ext cx="2700338" cy="1062038"/>
          </a:xfrm>
          <a:prstGeom prst="rect">
            <a:avLst/>
          </a:prstGeom>
          <a:noFill/>
          <a:ln>
            <a:solidFill>
              <a:schemeClr val="bg1">
                <a:lumMod val="50000"/>
              </a:schemeClr>
            </a:solidFill>
          </a:ln>
        </p:spPr>
        <p:txBody>
          <a:bodyPr>
            <a:spAutoFit/>
          </a:bodyPr>
          <a:lstStyle/>
          <a:p>
            <a:pPr>
              <a:defRPr/>
            </a:pPr>
            <a:r>
              <a:rPr lang="en-GB" sz="900" dirty="0">
                <a:latin typeface="Arial" charset="0"/>
              </a:rPr>
              <a:t>The definition of receiving support in community care was changed by the Social Welfare Act that entered into force on 1 April 2015. </a:t>
            </a:r>
          </a:p>
          <a:p>
            <a:pPr>
              <a:defRPr/>
            </a:pPr>
            <a:endParaRPr lang="en-GB" sz="900" dirty="0">
              <a:latin typeface="Arial" charset="0"/>
            </a:endParaRPr>
          </a:p>
          <a:p>
            <a:pPr>
              <a:defRPr/>
            </a:pPr>
            <a:r>
              <a:rPr lang="en-GB" sz="900" dirty="0">
                <a:latin typeface="Arial" charset="0"/>
              </a:rPr>
              <a:t>Due to this change, the number of child welfare clients in 2015 (73,872) is not directly comparable to that in 2014 (90,269).</a:t>
            </a:r>
            <a:endParaRPr lang="fi-FI" sz="900" dirty="0">
              <a:latin typeface="Arial" charset="0"/>
            </a:endParaRPr>
          </a:p>
        </p:txBody>
      </p:sp>
    </p:spTree>
    <p:extLst>
      <p:ext uri="{BB962C8B-B14F-4D97-AF65-F5344CB8AC3E}">
        <p14:creationId xmlns:p14="http://schemas.microsoft.com/office/powerpoint/2010/main" val="2849245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a:xfrm>
            <a:off x="1992314" y="260350"/>
            <a:ext cx="8207375" cy="865188"/>
          </a:xfrm>
        </p:spPr>
        <p:txBody>
          <a:bodyPr>
            <a:normAutofit fontScale="90000"/>
          </a:bodyPr>
          <a:lstStyle/>
          <a:p>
            <a:r>
              <a:rPr lang="fi-FI" altLang="fi-FI" sz="2000" dirty="0"/>
              <a:t/>
            </a:r>
            <a:br>
              <a:rPr lang="fi-FI" altLang="fi-FI" sz="2000" dirty="0"/>
            </a:br>
            <a:r>
              <a:rPr lang="ru-RU" altLang="fi-FI" sz="2000" dirty="0"/>
              <a:t>Индивидуальные меры защиты ребенка и семьи</a:t>
            </a:r>
            <a:r>
              <a:rPr lang="fi-FI" altLang="fi-FI" sz="2000" dirty="0"/>
              <a:t> (1996-2014)</a:t>
            </a:r>
            <a:r>
              <a:rPr lang="ru-RU" altLang="fi-FI" sz="2000" dirty="0"/>
              <a:t/>
            </a:r>
            <a:br>
              <a:rPr lang="ru-RU" altLang="fi-FI" sz="2000" dirty="0"/>
            </a:br>
            <a:r>
              <a:rPr lang="ru-RU" sz="2000" baseline="-25000" dirty="0"/>
              <a:t>Количество детей и подростков получивших поддержку от служб защиты детей, а так же</a:t>
            </a:r>
            <a:r>
              <a:rPr lang="fi-FI" sz="2000" baseline="-25000" dirty="0"/>
              <a:t> </a:t>
            </a:r>
            <a:r>
              <a:rPr lang="ru-RU" sz="2000" baseline="-25000" dirty="0"/>
              <a:t>помещенных </a:t>
            </a:r>
            <a:r>
              <a:rPr lang="ru-RU" sz="2000" baseline="-25000" dirty="0" smtClean="0"/>
              <a:t>вне </a:t>
            </a:r>
            <a:r>
              <a:rPr lang="ru-RU" sz="2000" baseline="-25000" dirty="0"/>
              <a:t>семьи</a:t>
            </a:r>
            <a:r>
              <a:rPr lang="fi-FI" sz="2000" baseline="-25000" dirty="0"/>
              <a:t> (</a:t>
            </a:r>
            <a:r>
              <a:rPr lang="ru-RU" sz="2000" baseline="-25000" dirty="0"/>
              <a:t>Включая все формы помещения; экстренное отобрание максимально 30 + 30 дней </a:t>
            </a:r>
            <a:r>
              <a:rPr lang="ru-RU" sz="2000" baseline="-25000" dirty="0" smtClean="0"/>
              <a:t>и </a:t>
            </a:r>
            <a:r>
              <a:rPr lang="ru-RU" sz="2000" baseline="-25000" dirty="0" err="1" smtClean="0"/>
              <a:t>тд</a:t>
            </a:r>
            <a:r>
              <a:rPr lang="ru-RU" sz="2000" baseline="-25000" dirty="0"/>
              <a:t>.</a:t>
            </a:r>
            <a:r>
              <a:rPr lang="fi-FI" sz="2000" baseline="-25000" dirty="0"/>
              <a:t>)</a:t>
            </a:r>
            <a:r>
              <a:rPr lang="ru-RU" sz="2000" dirty="0"/>
              <a:t/>
            </a:r>
            <a:br>
              <a:rPr lang="ru-RU" sz="2000" dirty="0"/>
            </a:br>
            <a:r>
              <a:rPr lang="ru-RU" altLang="fi-FI" sz="2000" dirty="0"/>
              <a:t/>
            </a:r>
            <a:br>
              <a:rPr lang="ru-RU" altLang="fi-FI" sz="2000" dirty="0"/>
            </a:br>
            <a:endParaRPr lang="fi-FI" altLang="fi-FI" sz="2000" dirty="0"/>
          </a:p>
        </p:txBody>
      </p:sp>
      <p:sp>
        <p:nvSpPr>
          <p:cNvPr id="11267"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fi-FI" sz="1000">
                <a:solidFill>
                  <a:schemeClr val="bg1"/>
                </a:solidFill>
              </a:rPr>
              <a:t>4/12/2015</a:t>
            </a:r>
          </a:p>
        </p:txBody>
      </p:sp>
      <p:sp>
        <p:nvSpPr>
          <p:cNvPr id="11268" name="Alatunnisteen paikkamerkki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fi-FI" sz="1000">
                <a:solidFill>
                  <a:schemeClr val="bg1"/>
                </a:solidFill>
              </a:rPr>
              <a:t>Child welfare 2014 - Statistical report  25/2015</a:t>
            </a:r>
          </a:p>
        </p:txBody>
      </p:sp>
      <p:sp>
        <p:nvSpPr>
          <p:cNvPr id="11269"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fld id="{93F7045F-FEA8-47B6-9A66-3164ACC5B790}" type="slidenum">
              <a:rPr lang="en-GB" altLang="fi-FI" sz="1000">
                <a:solidFill>
                  <a:schemeClr val="bg1"/>
                </a:solidFill>
              </a:rPr>
              <a:pPr eaLnBrk="1" hangingPunct="1">
                <a:lnSpc>
                  <a:spcPct val="100000"/>
                </a:lnSpc>
                <a:spcBef>
                  <a:spcPct val="0"/>
                </a:spcBef>
                <a:buClrTx/>
                <a:buFontTx/>
                <a:buNone/>
              </a:pPr>
              <a:t>27</a:t>
            </a:fld>
            <a:endParaRPr lang="en-GB" altLang="fi-FI" sz="1000">
              <a:solidFill>
                <a:schemeClr val="bg1"/>
              </a:solidFill>
            </a:endParaRPr>
          </a:p>
        </p:txBody>
      </p:sp>
      <p:sp>
        <p:nvSpPr>
          <p:cNvPr id="11270" name="Tekstikehys 8"/>
          <p:cNvSpPr txBox="1">
            <a:spLocks noChangeArrowheads="1"/>
          </p:cNvSpPr>
          <p:nvPr/>
        </p:nvSpPr>
        <p:spPr bwMode="auto">
          <a:xfrm>
            <a:off x="3108325" y="6057901"/>
            <a:ext cx="3600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000"/>
              <a:t>Source: Child welfare.OSF.THL</a:t>
            </a:r>
          </a:p>
        </p:txBody>
      </p:sp>
      <p:sp>
        <p:nvSpPr>
          <p:cNvPr id="11271" name="Tekstiruutu 1"/>
          <p:cNvSpPr txBox="1">
            <a:spLocks noChangeArrowheads="1"/>
          </p:cNvSpPr>
          <p:nvPr/>
        </p:nvSpPr>
        <p:spPr bwMode="auto">
          <a:xfrm>
            <a:off x="1882776" y="5383214"/>
            <a:ext cx="8461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350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ct val="25000"/>
              </a:spcBef>
              <a:buChar char="–"/>
              <a:defRPr sz="2000">
                <a:solidFill>
                  <a:schemeClr val="tx1"/>
                </a:solidFill>
                <a:latin typeface="Arial" panose="020B0604020202020204" pitchFamily="34" charset="0"/>
              </a:defRPr>
            </a:lvl2pPr>
            <a:lvl3pPr marL="1143000" indent="-228600" eaLnBrk="0" hangingPunct="0">
              <a:lnSpc>
                <a:spcPct val="95000"/>
              </a:lnSpc>
              <a:spcBef>
                <a:spcPct val="25000"/>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ct val="25000"/>
              </a:spcBef>
              <a:buChar char="–"/>
              <a:defRPr>
                <a:solidFill>
                  <a:schemeClr val="tx1"/>
                </a:solidFill>
                <a:latin typeface="Arial" panose="020B0604020202020204" pitchFamily="34" charset="0"/>
              </a:defRPr>
            </a:lvl4pPr>
            <a:lvl5pPr marL="2057400" indent="-228600" eaLnBrk="0" hangingPunct="0">
              <a:lnSpc>
                <a:spcPct val="95000"/>
              </a:lnSpc>
              <a:spcBef>
                <a:spcPct val="25000"/>
              </a:spcBef>
              <a:buChar char="»"/>
              <a:defRPr>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GB" altLang="fi-FI" sz="1000" dirty="0"/>
              <a:t>*In addition to register data on children and young people placed outside the home, including personal identity codes, statistics are also kept of clients receiving support in community care. Some of the children and young people recorded as clients in community-based child welfare interventions are also included in those placed outside the home. The numbers presented in the figure cannot be summed up.</a:t>
            </a:r>
            <a:endParaRPr lang="fi-FI" altLang="fi-FI" sz="1000" dirty="0"/>
          </a:p>
          <a:p>
            <a:pPr eaLnBrk="1" hangingPunct="1">
              <a:lnSpc>
                <a:spcPct val="100000"/>
              </a:lnSpc>
              <a:spcBef>
                <a:spcPct val="0"/>
              </a:spcBef>
              <a:buClrTx/>
              <a:buFontTx/>
              <a:buNone/>
            </a:pPr>
            <a:endParaRPr lang="fi-FI" altLang="fi-FI" sz="2400" dirty="0"/>
          </a:p>
        </p:txBody>
      </p:sp>
      <p:pic>
        <p:nvPicPr>
          <p:cNvPr id="25602" name="Kuva 1"/>
          <p:cNvPicPr>
            <a:picLocks noChangeAspect="1" noChangeArrowheads="1"/>
          </p:cNvPicPr>
          <p:nvPr/>
        </p:nvPicPr>
        <p:blipFill>
          <a:blip r:embed="rId2"/>
          <a:srcRect/>
          <a:stretch>
            <a:fillRect/>
          </a:stretch>
        </p:blipFill>
        <p:spPr bwMode="auto">
          <a:xfrm>
            <a:off x="1630680" y="1018674"/>
            <a:ext cx="9296400" cy="4240714"/>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5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Главная страница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646569" cy="6705600"/>
          </a:xfrm>
          <a:prstGeom prst="rect">
            <a:avLst/>
          </a:prstGeom>
        </p:spPr>
      </p:pic>
      <p:sp>
        <p:nvSpPr>
          <p:cNvPr id="7" name="Suorakulmio 6"/>
          <p:cNvSpPr/>
          <p:nvPr/>
        </p:nvSpPr>
        <p:spPr>
          <a:xfrm>
            <a:off x="477838" y="3352800"/>
            <a:ext cx="1980029" cy="369332"/>
          </a:xfrm>
          <a:prstGeom prst="rect">
            <a:avLst/>
          </a:prstGeom>
        </p:spPr>
        <p:txBody>
          <a:bodyPr wrap="none">
            <a:spAutoFit/>
          </a:bodyPr>
          <a:lstStyle/>
          <a:p>
            <a:r>
              <a:rPr lang="fi-FI" dirty="0">
                <a:hlinkClick r:id="rId3"/>
              </a:rPr>
              <a:t>Lastensuojeluinfo</a:t>
            </a:r>
            <a:endParaRPr lang="fi-FI" dirty="0"/>
          </a:p>
        </p:txBody>
      </p:sp>
    </p:spTree>
    <p:extLst>
      <p:ext uri="{BB962C8B-B14F-4D97-AF65-F5344CB8AC3E}">
        <p14:creationId xmlns:p14="http://schemas.microsoft.com/office/powerpoint/2010/main" val="5478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p:nvPr>
        </p:nvSpPr>
        <p:spPr>
          <a:xfrm>
            <a:off x="4106779" y="1720516"/>
            <a:ext cx="4940968" cy="4525920"/>
          </a:xfrm>
        </p:spPr>
        <p:txBody>
          <a:bodyPr/>
          <a:lstStyle/>
          <a:p>
            <a:pPr marL="0" indent="0">
              <a:buNone/>
            </a:pPr>
            <a:r>
              <a:rPr lang="ru-RU" sz="6000" b="1" dirty="0">
                <a:solidFill>
                  <a:schemeClr val="tx2"/>
                </a:solidFill>
              </a:rPr>
              <a:t>Спасибо</a:t>
            </a:r>
            <a:r>
              <a:rPr lang="ru-RU" sz="6000" dirty="0">
                <a:solidFill>
                  <a:schemeClr val="tx2"/>
                </a:solidFill>
              </a:rPr>
              <a:t>!</a:t>
            </a:r>
          </a:p>
          <a:p>
            <a:pPr marL="0" indent="0">
              <a:buNone/>
            </a:pPr>
            <a:endParaRPr lang="fi-FI" dirty="0"/>
          </a:p>
          <a:p>
            <a:pPr marL="0" indent="0">
              <a:buNone/>
            </a:pPr>
            <a:endParaRPr lang="fi-FI" dirty="0"/>
          </a:p>
          <a:p>
            <a:pPr marL="0" indent="0">
              <a:buNone/>
            </a:pPr>
            <a:r>
              <a:rPr lang="ru-RU" sz="1800" dirty="0">
                <a:solidFill>
                  <a:schemeClr val="tx2"/>
                </a:solidFill>
              </a:rPr>
              <a:t>Юлия </a:t>
            </a:r>
            <a:r>
              <a:rPr lang="ru-RU" sz="1800" dirty="0" err="1">
                <a:solidFill>
                  <a:schemeClr val="tx2"/>
                </a:solidFill>
              </a:rPr>
              <a:t>Куокканен</a:t>
            </a:r>
            <a:endParaRPr lang="ru-RU" sz="1800" dirty="0">
              <a:solidFill>
                <a:schemeClr val="tx2"/>
              </a:solidFill>
            </a:endParaRPr>
          </a:p>
          <a:p>
            <a:pPr marL="0" indent="0">
              <a:buNone/>
            </a:pPr>
            <a:r>
              <a:rPr lang="ru-RU" sz="1800" dirty="0">
                <a:solidFill>
                  <a:schemeClr val="tx2"/>
                </a:solidFill>
              </a:rPr>
              <a:t>Старший эксперт</a:t>
            </a:r>
          </a:p>
          <a:p>
            <a:pPr marL="0" indent="0">
              <a:buNone/>
            </a:pPr>
            <a:r>
              <a:rPr lang="ru-RU" sz="1800" dirty="0">
                <a:solidFill>
                  <a:schemeClr val="tx2"/>
                </a:solidFill>
              </a:rPr>
              <a:t>Тел.+358505537417</a:t>
            </a:r>
            <a:endParaRPr lang="fi-FI" sz="1800" dirty="0">
              <a:solidFill>
                <a:schemeClr val="tx2"/>
              </a:solidFill>
            </a:endParaRPr>
          </a:p>
          <a:p>
            <a:pPr marL="0" indent="0">
              <a:buNone/>
            </a:pPr>
            <a:r>
              <a:rPr lang="fi-FI" sz="1800" dirty="0">
                <a:solidFill>
                  <a:schemeClr val="tx2"/>
                </a:solidFill>
              </a:rPr>
              <a:t>julia.kuokkanen@lskl.fi</a:t>
            </a:r>
            <a:endParaRPr lang="ru-RU" sz="1800" dirty="0">
              <a:solidFill>
                <a:schemeClr val="tx2"/>
              </a:solidFill>
            </a:endParaRPr>
          </a:p>
          <a:p>
            <a:endParaRPr lang="fi-FI" dirty="0"/>
          </a:p>
        </p:txBody>
      </p:sp>
    </p:spTree>
    <p:extLst>
      <p:ext uri="{BB962C8B-B14F-4D97-AF65-F5344CB8AC3E}">
        <p14:creationId xmlns:p14="http://schemas.microsoft.com/office/powerpoint/2010/main" val="303310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ru-RU" dirty="0">
                <a:latin typeface="Calibri" panose="020F0502020204030204" pitchFamily="34" charset="0"/>
              </a:rPr>
              <a:t>В</a:t>
            </a:r>
            <a:r>
              <a:rPr lang="fi-FI" dirty="0">
                <a:latin typeface="Calibri" panose="020F0502020204030204" pitchFamily="34" charset="0"/>
              </a:rPr>
              <a:t> </a:t>
            </a:r>
            <a:r>
              <a:rPr lang="ru-RU" dirty="0">
                <a:latin typeface="Calibri" panose="020F0502020204030204" pitchFamily="34" charset="0"/>
              </a:rPr>
              <a:t>Финляндии</a:t>
            </a:r>
            <a:endParaRPr lang="fi-FI" dirty="0">
              <a:latin typeface="Calibri" panose="020F0502020204030204" pitchFamily="34" charset="0"/>
            </a:endParaRPr>
          </a:p>
        </p:txBody>
      </p:sp>
      <p:sp>
        <p:nvSpPr>
          <p:cNvPr id="3" name="Sisällön paikkamerkki 2"/>
          <p:cNvSpPr>
            <a:spLocks noGrp="1"/>
          </p:cNvSpPr>
          <p:nvPr>
            <p:ph idx="1"/>
          </p:nvPr>
        </p:nvSpPr>
        <p:spPr>
          <a:xfrm>
            <a:off x="1036320" y="1476000"/>
            <a:ext cx="10195221" cy="4248472"/>
          </a:xfrm>
        </p:spPr>
        <p:txBody>
          <a:bodyPr>
            <a:normAutofit/>
          </a:bodyPr>
          <a:lstStyle/>
          <a:p>
            <a:r>
              <a:rPr lang="ru-RU" sz="2400" dirty="0"/>
              <a:t>571.000 семей с детьми, 24,1 % от всех домохозяйств</a:t>
            </a:r>
            <a:endParaRPr lang="fi-FI" sz="2400" dirty="0"/>
          </a:p>
          <a:p>
            <a:r>
              <a:rPr lang="ru-RU" sz="2400" dirty="0"/>
              <a:t>Население Финляндии 5.45 млн до конца 2014 года</a:t>
            </a:r>
            <a:endParaRPr lang="fi-FI" sz="2400" dirty="0"/>
          </a:p>
          <a:p>
            <a:r>
              <a:rPr lang="ru-RU" sz="2400" dirty="0"/>
              <a:t>Дети в возрасте до 18 лет: 1 056 606</a:t>
            </a:r>
            <a:endParaRPr lang="fi-FI" sz="2400" dirty="0"/>
          </a:p>
          <a:p>
            <a:r>
              <a:rPr lang="ru-RU" sz="2400" dirty="0"/>
              <a:t>65 % родители в браке, 19 % в гражданском браке, 18 % </a:t>
            </a:r>
            <a:r>
              <a:rPr lang="fi-FI" sz="2400" dirty="0"/>
              <a:t>äiti lapsineen</a:t>
            </a:r>
            <a:r>
              <a:rPr lang="ru-RU" sz="2400" dirty="0"/>
              <a:t>/мать с детьми, 3 % отец с детьми , 600 однополые зарегистрированные пары с детьми</a:t>
            </a:r>
          </a:p>
          <a:p>
            <a:r>
              <a:rPr lang="ru-RU" sz="2400" dirty="0"/>
              <a:t>43 % семьи с одним ребенком</a:t>
            </a:r>
          </a:p>
          <a:p>
            <a:r>
              <a:rPr lang="ru-RU" sz="2400" dirty="0"/>
              <a:t>30.000 детей сталкиваются ежегодно с разводом родителей</a:t>
            </a:r>
            <a:endParaRPr lang="fi-FI" sz="2400" dirty="0"/>
          </a:p>
          <a:p>
            <a:r>
              <a:rPr lang="ru-RU" sz="2400" dirty="0"/>
              <a:t>Среднегодовая прибыль 27 933 е  (2013 г. )</a:t>
            </a:r>
          </a:p>
          <a:p>
            <a:pPr marL="342900" indent="-342900">
              <a:buFontTx/>
              <a:buChar char="-"/>
            </a:pPr>
            <a:endParaRPr lang="ru-RU" sz="2400" dirty="0">
              <a:latin typeface="Calibri" panose="020F0502020204030204" pitchFamily="34" charset="0"/>
            </a:endParaRPr>
          </a:p>
          <a:p>
            <a:endParaRPr lang="fi-FI" dirty="0"/>
          </a:p>
        </p:txBody>
      </p:sp>
    </p:spTree>
    <p:extLst>
      <p:ext uri="{BB962C8B-B14F-4D97-AF65-F5344CB8AC3E}">
        <p14:creationId xmlns:p14="http://schemas.microsoft.com/office/powerpoint/2010/main" val="35740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1219200" y="404640"/>
            <a:ext cx="10133383" cy="1142640"/>
          </a:xfrm>
          <a:prstGeom prst="rect">
            <a:avLst/>
          </a:prstGeom>
        </p:spPr>
        <p:txBody>
          <a:bodyPr anchor="ctr"/>
          <a:lstStyle/>
          <a:p>
            <a:pPr algn="ctr">
              <a:lnSpc>
                <a:spcPct val="100000"/>
              </a:lnSpc>
            </a:pPr>
            <a:r>
              <a:rPr lang="fi-FI" sz="3200" b="1" dirty="0">
                <a:solidFill>
                  <a:schemeClr val="accent1"/>
                </a:solidFill>
                <a:latin typeface="Calibri" panose="020F0502020204030204" pitchFamily="34" charset="0"/>
              </a:rPr>
              <a:t>Модель </a:t>
            </a:r>
            <a:r>
              <a:rPr lang="fi-FI" sz="3200" b="1" dirty="0" err="1">
                <a:solidFill>
                  <a:schemeClr val="accent1"/>
                </a:solidFill>
                <a:latin typeface="Calibri" panose="020F0502020204030204" pitchFamily="34" charset="0"/>
              </a:rPr>
              <a:t>государства</a:t>
            </a:r>
            <a:r>
              <a:rPr lang="fi-FI" sz="3200" b="1" dirty="0">
                <a:solidFill>
                  <a:schemeClr val="accent1"/>
                </a:solidFill>
                <a:latin typeface="Calibri" panose="020F0502020204030204" pitchFamily="34" charset="0"/>
              </a:rPr>
              <a:t> </a:t>
            </a:r>
            <a:r>
              <a:rPr lang="fi-FI" sz="3200" b="1" dirty="0" err="1">
                <a:solidFill>
                  <a:schemeClr val="accent1"/>
                </a:solidFill>
                <a:latin typeface="Calibri" panose="020F0502020204030204" pitchFamily="34" charset="0"/>
              </a:rPr>
              <a:t>всеобщего</a:t>
            </a:r>
            <a:r>
              <a:rPr lang="fi-FI" sz="3200" b="1" dirty="0">
                <a:solidFill>
                  <a:schemeClr val="accent1"/>
                </a:solidFill>
                <a:latin typeface="Calibri" panose="020F0502020204030204" pitchFamily="34" charset="0"/>
              </a:rPr>
              <a:t> </a:t>
            </a:r>
            <a:r>
              <a:rPr lang="fi-FI" sz="3200" b="1" dirty="0" err="1">
                <a:solidFill>
                  <a:schemeClr val="accent1"/>
                </a:solidFill>
                <a:latin typeface="Calibri" panose="020F0502020204030204" pitchFamily="34" charset="0"/>
              </a:rPr>
              <a:t>благосостояния</a:t>
            </a:r>
            <a:r>
              <a:rPr lang="fi-FI" sz="3200" b="1" dirty="0">
                <a:solidFill>
                  <a:schemeClr val="accent1"/>
                </a:solidFill>
                <a:latin typeface="Calibri" panose="020F0502020204030204" pitchFamily="34" charset="0"/>
              </a:rPr>
              <a:t> (</a:t>
            </a:r>
            <a:r>
              <a:rPr lang="fi-FI" sz="3200" b="1" dirty="0" err="1">
                <a:solidFill>
                  <a:schemeClr val="accent1"/>
                </a:solidFill>
                <a:latin typeface="Calibri" panose="020F0502020204030204" pitchFamily="34" charset="0"/>
              </a:rPr>
              <a:t>социальное</a:t>
            </a:r>
            <a:r>
              <a:rPr lang="fi-FI" sz="3200" b="1" dirty="0">
                <a:solidFill>
                  <a:schemeClr val="accent1"/>
                </a:solidFill>
                <a:latin typeface="Calibri" panose="020F0502020204030204" pitchFamily="34" charset="0"/>
              </a:rPr>
              <a:t> </a:t>
            </a:r>
            <a:r>
              <a:rPr lang="fi-FI" sz="3200" b="1" dirty="0" err="1">
                <a:solidFill>
                  <a:schemeClr val="accent1"/>
                </a:solidFill>
                <a:latin typeface="Calibri" panose="020F0502020204030204" pitchFamily="34" charset="0"/>
              </a:rPr>
              <a:t>государство</a:t>
            </a:r>
            <a:r>
              <a:rPr lang="fi-FI" sz="3200" b="1" dirty="0">
                <a:solidFill>
                  <a:schemeClr val="accent1"/>
                </a:solidFill>
                <a:latin typeface="Calibri" panose="020F0502020204030204" pitchFamily="34" charset="0"/>
              </a:rPr>
              <a:t>)</a:t>
            </a:r>
            <a:endParaRPr sz="1600" dirty="0">
              <a:solidFill>
                <a:schemeClr val="accent1"/>
              </a:solidFill>
              <a:latin typeface="Calibri" panose="020F0502020204030204" pitchFamily="34" charset="0"/>
            </a:endParaRPr>
          </a:p>
        </p:txBody>
      </p:sp>
      <p:sp>
        <p:nvSpPr>
          <p:cNvPr id="81" name="TextShape 2"/>
          <p:cNvSpPr txBox="1"/>
          <p:nvPr/>
        </p:nvSpPr>
        <p:spPr>
          <a:xfrm>
            <a:off x="983432" y="1628800"/>
            <a:ext cx="10009112" cy="4257774"/>
          </a:xfrm>
          <a:prstGeom prst="rect">
            <a:avLst/>
          </a:prstGeom>
        </p:spPr>
        <p:txBody>
          <a:bodyPr/>
          <a:lstStyle/>
          <a:p>
            <a:pPr marL="285750" indent="-285750">
              <a:lnSpc>
                <a:spcPct val="100000"/>
              </a:lnSpc>
              <a:buFont typeface="Arial" panose="020B0604020202020204" pitchFamily="34" charset="0"/>
              <a:buChar char="•"/>
            </a:pPr>
            <a:r>
              <a:rPr lang="fi-FI" sz="2000" dirty="0">
                <a:latin typeface="Times New Roman"/>
              </a:rPr>
              <a:t> </a:t>
            </a:r>
            <a:r>
              <a:rPr lang="ru-RU" sz="2400" dirty="0">
                <a:latin typeface="Calibri" panose="020F0502020204030204" pitchFamily="34" charset="0"/>
              </a:rPr>
              <a:t>Универсальная модель</a:t>
            </a:r>
            <a:endParaRPr lang="fi-FI" sz="2400" dirty="0">
              <a:latin typeface="Calibri" panose="020F0502020204030204" pitchFamily="34" charset="0"/>
            </a:endParaRPr>
          </a:p>
          <a:p>
            <a:pPr marL="285750" indent="-285750">
              <a:lnSpc>
                <a:spcPct val="100000"/>
              </a:lnSpc>
              <a:buFont typeface="Arial" panose="020B0604020202020204" pitchFamily="34" charset="0"/>
              <a:buChar char="•"/>
            </a:pPr>
            <a:endParaRPr lang="fi-FI" sz="2400" dirty="0">
              <a:latin typeface="Calibri" panose="020F0502020204030204" pitchFamily="34" charset="0"/>
            </a:endParaRPr>
          </a:p>
          <a:p>
            <a:pPr marL="285750" indent="-285750">
              <a:lnSpc>
                <a:spcPct val="100000"/>
              </a:lnSpc>
              <a:buFont typeface="Arial" panose="020B0604020202020204" pitchFamily="34" charset="0"/>
              <a:buChar char="•"/>
            </a:pPr>
            <a:r>
              <a:rPr lang="fi-FI" sz="2400" dirty="0">
                <a:latin typeface="Calibri" panose="020F0502020204030204" pitchFamily="34" charset="0"/>
              </a:rPr>
              <a:t> </a:t>
            </a:r>
            <a:r>
              <a:rPr lang="fi-FI" sz="2400" dirty="0" err="1">
                <a:latin typeface="Calibri" panose="020F0502020204030204" pitchFamily="34" charset="0"/>
              </a:rPr>
              <a:t>Политическая</a:t>
            </a:r>
            <a:r>
              <a:rPr lang="fi-FI" sz="2400" dirty="0">
                <a:latin typeface="Calibri" panose="020F0502020204030204" pitchFamily="34" charset="0"/>
              </a:rPr>
              <a:t> </a:t>
            </a:r>
            <a:r>
              <a:rPr lang="fi-FI" sz="2400" dirty="0" err="1">
                <a:latin typeface="Calibri" panose="020F0502020204030204" pitchFamily="34" charset="0"/>
              </a:rPr>
              <a:t>система</a:t>
            </a:r>
            <a:r>
              <a:rPr lang="fi-FI" sz="2400" dirty="0">
                <a:latin typeface="Calibri" panose="020F0502020204030204" pitchFamily="34" charset="0"/>
              </a:rPr>
              <a:t> </a:t>
            </a:r>
            <a:r>
              <a:rPr lang="fi-FI" sz="2400" dirty="0" err="1">
                <a:latin typeface="Calibri" panose="020F0502020204030204" pitchFamily="34" charset="0"/>
              </a:rPr>
              <a:t>страны</a:t>
            </a:r>
            <a:r>
              <a:rPr lang="fi-FI" sz="2400" dirty="0">
                <a:latin typeface="Calibri" panose="020F0502020204030204" pitchFamily="34" charset="0"/>
              </a:rPr>
              <a:t> </a:t>
            </a:r>
            <a:r>
              <a:rPr lang="fi-FI" sz="2400" dirty="0" err="1">
                <a:latin typeface="Calibri" panose="020F0502020204030204" pitchFamily="34" charset="0"/>
              </a:rPr>
              <a:t>перераспределяет</a:t>
            </a:r>
            <a:r>
              <a:rPr lang="fi-FI" sz="2400" dirty="0">
                <a:latin typeface="Calibri" panose="020F0502020204030204" pitchFamily="34" charset="0"/>
              </a:rPr>
              <a:t> </a:t>
            </a:r>
            <a:r>
              <a:rPr lang="fi-FI" sz="2400" dirty="0" err="1">
                <a:latin typeface="Calibri" panose="020F0502020204030204" pitchFamily="34" charset="0"/>
              </a:rPr>
              <a:t>материальные</a:t>
            </a:r>
            <a:r>
              <a:rPr lang="fi-FI" sz="2400" dirty="0">
                <a:latin typeface="Calibri" panose="020F0502020204030204" pitchFamily="34" charset="0"/>
              </a:rPr>
              <a:t> </a:t>
            </a:r>
            <a:r>
              <a:rPr lang="fi-FI" sz="2400" dirty="0" err="1">
                <a:latin typeface="Calibri" panose="020F0502020204030204" pitchFamily="34" charset="0"/>
              </a:rPr>
              <a:t>ресурсы</a:t>
            </a:r>
            <a:r>
              <a:rPr lang="fi-FI" sz="2400" dirty="0">
                <a:latin typeface="Calibri" panose="020F0502020204030204" pitchFamily="34" charset="0"/>
              </a:rPr>
              <a:t> в </a:t>
            </a:r>
            <a:r>
              <a:rPr lang="fi-FI" sz="2400" dirty="0" err="1">
                <a:latin typeface="Calibri" panose="020F0502020204030204" pitchFamily="34" charset="0"/>
              </a:rPr>
              <a:t>соответствии</a:t>
            </a:r>
            <a:r>
              <a:rPr lang="fi-FI" sz="2400" dirty="0">
                <a:latin typeface="Calibri" panose="020F0502020204030204" pitchFamily="34" charset="0"/>
              </a:rPr>
              <a:t> с </a:t>
            </a:r>
            <a:r>
              <a:rPr lang="fi-FI" sz="2400" dirty="0" err="1">
                <a:latin typeface="Calibri" panose="020F0502020204030204" pitchFamily="34" charset="0"/>
              </a:rPr>
              <a:t>принципом</a:t>
            </a:r>
            <a:r>
              <a:rPr lang="fi-FI" sz="2400" dirty="0">
                <a:latin typeface="Calibri" panose="020F0502020204030204" pitchFamily="34" charset="0"/>
              </a:rPr>
              <a:t> </a:t>
            </a:r>
            <a:r>
              <a:rPr lang="fi-FI" sz="2400" dirty="0" err="1">
                <a:latin typeface="Calibri" panose="020F0502020204030204" pitchFamily="34" charset="0"/>
              </a:rPr>
              <a:t>социальной</a:t>
            </a:r>
            <a:r>
              <a:rPr lang="fi-FI" sz="2400" dirty="0">
                <a:latin typeface="Calibri" panose="020F0502020204030204" pitchFamily="34" charset="0"/>
              </a:rPr>
              <a:t> </a:t>
            </a:r>
            <a:r>
              <a:rPr lang="fi-FI" sz="2400" dirty="0" err="1">
                <a:latin typeface="Calibri" panose="020F0502020204030204" pitchFamily="34" charset="0"/>
              </a:rPr>
              <a:t>справедливости</a:t>
            </a:r>
            <a:r>
              <a:rPr lang="fi-FI" sz="2400" dirty="0">
                <a:latin typeface="Calibri" panose="020F0502020204030204" pitchFamily="34" charset="0"/>
              </a:rPr>
              <a:t>, </a:t>
            </a:r>
            <a:r>
              <a:rPr lang="fi-FI" sz="2400" dirty="0" err="1">
                <a:latin typeface="Calibri" panose="020F0502020204030204" pitchFamily="34" charset="0"/>
              </a:rPr>
              <a:t>обеспечивая</a:t>
            </a:r>
            <a:r>
              <a:rPr lang="fi-FI" sz="2400" dirty="0">
                <a:latin typeface="Calibri" panose="020F0502020204030204" pitchFamily="34" charset="0"/>
              </a:rPr>
              <a:t> </a:t>
            </a:r>
            <a:r>
              <a:rPr lang="fi-FI" sz="2400" dirty="0" err="1">
                <a:latin typeface="Calibri" panose="020F0502020204030204" pitchFamily="34" charset="0"/>
              </a:rPr>
              <a:t>каждому</a:t>
            </a:r>
            <a:r>
              <a:rPr lang="fi-FI" sz="2400" dirty="0">
                <a:latin typeface="Calibri" panose="020F0502020204030204" pitchFamily="34" charset="0"/>
              </a:rPr>
              <a:t> </a:t>
            </a:r>
            <a:r>
              <a:rPr lang="fi-FI" sz="2400" dirty="0" err="1">
                <a:latin typeface="Calibri" panose="020F0502020204030204" pitchFamily="34" charset="0"/>
              </a:rPr>
              <a:t>гражданину</a:t>
            </a:r>
            <a:r>
              <a:rPr lang="fi-FI" sz="2400" dirty="0">
                <a:latin typeface="Calibri" panose="020F0502020204030204" pitchFamily="34" charset="0"/>
              </a:rPr>
              <a:t> </a:t>
            </a:r>
            <a:r>
              <a:rPr lang="fi-FI" sz="2400" dirty="0" err="1">
                <a:latin typeface="Calibri" panose="020F0502020204030204" pitchFamily="34" charset="0"/>
              </a:rPr>
              <a:t>достойный</a:t>
            </a:r>
            <a:r>
              <a:rPr lang="fi-FI" sz="2400" dirty="0">
                <a:latin typeface="Calibri" panose="020F0502020204030204" pitchFamily="34" charset="0"/>
              </a:rPr>
              <a:t> </a:t>
            </a:r>
            <a:r>
              <a:rPr lang="fi-FI" sz="2400" dirty="0" err="1">
                <a:latin typeface="Calibri" panose="020F0502020204030204" pitchFamily="34" charset="0"/>
              </a:rPr>
              <a:t>уровень</a:t>
            </a:r>
            <a:r>
              <a:rPr lang="fi-FI" sz="2400" dirty="0">
                <a:latin typeface="Calibri" panose="020F0502020204030204" pitchFamily="34" charset="0"/>
              </a:rPr>
              <a:t> </a:t>
            </a:r>
            <a:r>
              <a:rPr lang="fi-FI" sz="2400" dirty="0" err="1">
                <a:latin typeface="Calibri" panose="020F0502020204030204" pitchFamily="34" charset="0"/>
              </a:rPr>
              <a:t>жизни</a:t>
            </a:r>
            <a:r>
              <a:rPr lang="fi-FI" sz="2400" dirty="0">
                <a:latin typeface="Calibri" panose="020F0502020204030204" pitchFamily="34" charset="0"/>
              </a:rPr>
              <a:t>, </a:t>
            </a:r>
            <a:r>
              <a:rPr lang="fi-FI" sz="2400" dirty="0" err="1">
                <a:latin typeface="Calibri" panose="020F0502020204030204" pitchFamily="34" charset="0"/>
              </a:rPr>
              <a:t>сглаживая</a:t>
            </a:r>
            <a:r>
              <a:rPr lang="fi-FI" sz="2400" dirty="0">
                <a:latin typeface="Calibri" panose="020F0502020204030204" pitchFamily="34" charset="0"/>
              </a:rPr>
              <a:t> </a:t>
            </a:r>
            <a:r>
              <a:rPr lang="fi-FI" sz="2400" dirty="0" err="1">
                <a:latin typeface="Calibri" panose="020F0502020204030204" pitchFamily="34" charset="0"/>
              </a:rPr>
              <a:t>социальные</a:t>
            </a:r>
            <a:r>
              <a:rPr lang="fi-FI" sz="2400" dirty="0">
                <a:latin typeface="Calibri" panose="020F0502020204030204" pitchFamily="34" charset="0"/>
              </a:rPr>
              <a:t> </a:t>
            </a:r>
            <a:r>
              <a:rPr lang="fi-FI" sz="2400" dirty="0" err="1">
                <a:latin typeface="Calibri" panose="020F0502020204030204" pitchFamily="34" charset="0"/>
              </a:rPr>
              <a:t>различия</a:t>
            </a:r>
            <a:r>
              <a:rPr lang="fi-FI" sz="2400" dirty="0">
                <a:latin typeface="Calibri" panose="020F0502020204030204" pitchFamily="34" charset="0"/>
              </a:rPr>
              <a:t> и </a:t>
            </a:r>
            <a:r>
              <a:rPr lang="fi-FI" sz="2400" dirty="0" err="1">
                <a:latin typeface="Calibri" panose="020F0502020204030204" pitchFamily="34" charset="0"/>
              </a:rPr>
              <a:t>поддерживая</a:t>
            </a:r>
            <a:r>
              <a:rPr lang="fi-FI" sz="2400" dirty="0">
                <a:latin typeface="Calibri" panose="020F0502020204030204" pitchFamily="34" charset="0"/>
              </a:rPr>
              <a:t> </a:t>
            </a:r>
            <a:r>
              <a:rPr lang="fi-FI" sz="2400" dirty="0" err="1">
                <a:latin typeface="Calibri" panose="020F0502020204030204" pitchFamily="34" charset="0"/>
              </a:rPr>
              <a:t>нуждающихся</a:t>
            </a:r>
            <a:endParaRPr lang="fi-FI" sz="2400" dirty="0">
              <a:latin typeface="Calibri" panose="020F0502020204030204" pitchFamily="34" charset="0"/>
            </a:endParaRPr>
          </a:p>
          <a:p>
            <a:pPr marL="285750" indent="-285750">
              <a:lnSpc>
                <a:spcPct val="100000"/>
              </a:lnSpc>
              <a:buFont typeface="Arial" panose="020B0604020202020204" pitchFamily="34" charset="0"/>
              <a:buChar char="•"/>
            </a:pPr>
            <a:endParaRPr sz="1600" dirty="0">
              <a:latin typeface="Calibri" panose="020F0502020204030204" pitchFamily="34" charset="0"/>
            </a:endParaRPr>
          </a:p>
          <a:p>
            <a:pPr marL="285750" indent="-285750">
              <a:lnSpc>
                <a:spcPct val="100000"/>
              </a:lnSpc>
              <a:buFont typeface="Arial" panose="020B0604020202020204" pitchFamily="34" charset="0"/>
              <a:buChar char="•"/>
            </a:pPr>
            <a:r>
              <a:rPr lang="fi-FI" sz="2400" dirty="0">
                <a:latin typeface="Calibri" panose="020F0502020204030204" pitchFamily="34" charset="0"/>
              </a:rPr>
              <a:t> </a:t>
            </a:r>
            <a:r>
              <a:rPr lang="fi-FI" sz="2400" dirty="0" err="1">
                <a:latin typeface="Calibri" panose="020F0502020204030204" pitchFamily="34" charset="0"/>
              </a:rPr>
              <a:t>Финансируется</a:t>
            </a:r>
            <a:r>
              <a:rPr lang="fi-FI" sz="2400" dirty="0">
                <a:latin typeface="Calibri" panose="020F0502020204030204" pitchFamily="34" charset="0"/>
              </a:rPr>
              <a:t> </a:t>
            </a:r>
            <a:r>
              <a:rPr lang="fi-FI" sz="2400" dirty="0" err="1">
                <a:latin typeface="Calibri" panose="020F0502020204030204" pitchFamily="34" charset="0"/>
              </a:rPr>
              <a:t>за</a:t>
            </a:r>
            <a:r>
              <a:rPr lang="fi-FI" sz="2400" dirty="0">
                <a:latin typeface="Calibri" panose="020F0502020204030204" pitchFamily="34" charset="0"/>
              </a:rPr>
              <a:t> </a:t>
            </a:r>
            <a:r>
              <a:rPr lang="fi-FI" sz="2400" dirty="0" err="1">
                <a:latin typeface="Calibri" panose="020F0502020204030204" pitchFamily="34" charset="0"/>
              </a:rPr>
              <a:t>счет</a:t>
            </a:r>
            <a:r>
              <a:rPr lang="fi-FI" sz="2400" dirty="0">
                <a:latin typeface="Calibri" panose="020F0502020204030204" pitchFamily="34" charset="0"/>
              </a:rPr>
              <a:t> </a:t>
            </a:r>
            <a:r>
              <a:rPr lang="fi-FI" sz="2400" dirty="0" err="1">
                <a:latin typeface="Calibri" panose="020F0502020204030204" pitchFamily="34" charset="0"/>
              </a:rPr>
              <a:t>налоговых</a:t>
            </a:r>
            <a:r>
              <a:rPr lang="fi-FI" sz="2400" dirty="0">
                <a:latin typeface="Calibri" panose="020F0502020204030204" pitchFamily="34" charset="0"/>
              </a:rPr>
              <a:t> поступлений </a:t>
            </a:r>
          </a:p>
          <a:p>
            <a:pPr marL="285750" indent="-285750">
              <a:lnSpc>
                <a:spcPct val="100000"/>
              </a:lnSpc>
              <a:buFont typeface="Arial" panose="020B0604020202020204" pitchFamily="34" charset="0"/>
              <a:buChar char="•"/>
            </a:pPr>
            <a:endParaRPr lang="fi-FI" sz="2400" dirty="0">
              <a:latin typeface="Calibri" panose="020F0502020204030204" pitchFamily="34" charset="0"/>
            </a:endParaRPr>
          </a:p>
          <a:p>
            <a:pPr marL="285750" indent="-285750">
              <a:lnSpc>
                <a:spcPct val="100000"/>
              </a:lnSpc>
              <a:buFont typeface="Arial" panose="020B0604020202020204" pitchFamily="34" charset="0"/>
              <a:buChar char="•"/>
            </a:pPr>
            <a:r>
              <a:rPr lang="ru-RU" sz="2400" dirty="0">
                <a:latin typeface="Calibri" panose="020F0502020204030204" pitchFamily="34" charset="0"/>
              </a:rPr>
              <a:t>В </a:t>
            </a:r>
            <a:r>
              <a:rPr lang="ru-RU" sz="2400" dirty="0" smtClean="0">
                <a:latin typeface="Calibri" panose="020F0502020204030204" pitchFamily="34" charset="0"/>
              </a:rPr>
              <a:t>особенности </a:t>
            </a:r>
            <a:r>
              <a:rPr lang="ru-RU" sz="2400" dirty="0">
                <a:latin typeface="Calibri" panose="020F0502020204030204" pitchFamily="34" charset="0"/>
              </a:rPr>
              <a:t>материальная поддержка и дневной уход за детьми направлены на то, чтобы уравнивать расходы при рождении детей и подчеркнуть ответственность общества за поддержку детей</a:t>
            </a:r>
          </a:p>
          <a:p>
            <a:pPr>
              <a:lnSpc>
                <a:spcPct val="100000"/>
              </a:lnSpc>
            </a:pPr>
            <a:endParaRPr dirty="0"/>
          </a:p>
        </p:txBody>
      </p:sp>
    </p:spTree>
    <p:extLst>
      <p:ext uri="{BB962C8B-B14F-4D97-AF65-F5344CB8AC3E}">
        <p14:creationId xmlns:p14="http://schemas.microsoft.com/office/powerpoint/2010/main" val="133076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xmlns="" id="{11714461-A3ED-4C80-AA53-B90142E9010D}"/>
              </a:ext>
            </a:extLst>
          </p:cNvPr>
          <p:cNvSpPr>
            <a:spLocks noGrp="1"/>
          </p:cNvSpPr>
          <p:nvPr>
            <p:ph type="title"/>
          </p:nvPr>
        </p:nvSpPr>
        <p:spPr>
          <a:xfrm>
            <a:off x="519249" y="548680"/>
            <a:ext cx="10688752" cy="804920"/>
          </a:xfrm>
        </p:spPr>
        <p:txBody>
          <a:bodyPr>
            <a:normAutofit fontScale="90000"/>
          </a:bodyPr>
          <a:lstStyle/>
          <a:p>
            <a:pPr algn="ctr"/>
            <a:r>
              <a:rPr lang="ru-RU" dirty="0"/>
              <a:t>Модель государства всеобщего благосостояния (социальное государство)</a:t>
            </a:r>
            <a:br>
              <a:rPr lang="ru-RU" dirty="0"/>
            </a:br>
            <a:endParaRPr lang="fi-FI" dirty="0"/>
          </a:p>
        </p:txBody>
      </p:sp>
      <p:sp>
        <p:nvSpPr>
          <p:cNvPr id="7" name="Sisällön paikkamerkki 6">
            <a:extLst>
              <a:ext uri="{FF2B5EF4-FFF2-40B4-BE49-F238E27FC236}">
                <a16:creationId xmlns:a16="http://schemas.microsoft.com/office/drawing/2014/main" xmlns="" id="{8938252F-DC24-4A3C-A8A9-323E4EF4601B}"/>
              </a:ext>
            </a:extLst>
          </p:cNvPr>
          <p:cNvSpPr>
            <a:spLocks noGrp="1"/>
          </p:cNvSpPr>
          <p:nvPr>
            <p:ph idx="1"/>
          </p:nvPr>
        </p:nvSpPr>
        <p:spPr>
          <a:xfrm>
            <a:off x="1199457" y="1772816"/>
            <a:ext cx="10032084" cy="3951656"/>
          </a:xfrm>
        </p:spPr>
        <p:txBody>
          <a:bodyPr>
            <a:normAutofit/>
          </a:bodyPr>
          <a:lstStyle/>
          <a:p>
            <a:r>
              <a:rPr lang="ru-RU" dirty="0"/>
              <a:t>Министерство социальных дел и здравоохранения отвечает за социальную политику и политику в области здравоохранения Финляндии</a:t>
            </a:r>
          </a:p>
          <a:p>
            <a:r>
              <a:rPr lang="ru-RU" dirty="0" smtClean="0"/>
              <a:t>готовит </a:t>
            </a:r>
            <a:r>
              <a:rPr lang="ru-RU" dirty="0"/>
              <a:t>законодательство о социальном обеспечении и отвечает за планирование, руководство и реализацию социальной политики.</a:t>
            </a:r>
            <a:endParaRPr lang="fi-FI" dirty="0"/>
          </a:p>
          <a:p>
            <a:r>
              <a:rPr lang="ru-RU" dirty="0"/>
              <a:t>На муниципальные социальные расходы и расходы на здравоохранение приходится около 55% от общего объема муниципальных расходов</a:t>
            </a:r>
            <a:endParaRPr lang="fi-FI" dirty="0"/>
          </a:p>
        </p:txBody>
      </p:sp>
      <p:sp>
        <p:nvSpPr>
          <p:cNvPr id="2" name="Päivämäärän paikkamerkki 1">
            <a:extLst>
              <a:ext uri="{FF2B5EF4-FFF2-40B4-BE49-F238E27FC236}">
                <a16:creationId xmlns:a16="http://schemas.microsoft.com/office/drawing/2014/main" xmlns="" id="{1836460E-A306-4CC1-A975-05ED1D3884BA}"/>
              </a:ext>
            </a:extLst>
          </p:cNvPr>
          <p:cNvSpPr>
            <a:spLocks noGrp="1"/>
          </p:cNvSpPr>
          <p:nvPr>
            <p:ph type="dt" sz="half" idx="10"/>
          </p:nvPr>
        </p:nvSpPr>
        <p:spPr/>
        <p:txBody>
          <a:bodyPr/>
          <a:lstStyle/>
          <a:p>
            <a:fld id="{28A0F048-1F7D-4A80-B7F8-E549BCDE4422}" type="datetime1">
              <a:rPr lang="fi-FI" smtClean="0"/>
              <a:pPr/>
              <a:t>30.10.2017</a:t>
            </a:fld>
            <a:endParaRPr lang="fi-FI"/>
          </a:p>
        </p:txBody>
      </p:sp>
      <p:sp>
        <p:nvSpPr>
          <p:cNvPr id="3" name="Alatunnisteen paikkamerkki 2">
            <a:extLst>
              <a:ext uri="{FF2B5EF4-FFF2-40B4-BE49-F238E27FC236}">
                <a16:creationId xmlns:a16="http://schemas.microsoft.com/office/drawing/2014/main" xmlns="" id="{9D6DDE39-0022-4B7B-94F3-EB0AC1C573F5}"/>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176762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1981200" y="274680"/>
            <a:ext cx="8229240" cy="1142640"/>
          </a:xfrm>
          <a:prstGeom prst="rect">
            <a:avLst/>
          </a:prstGeom>
        </p:spPr>
        <p:txBody>
          <a:bodyPr anchor="ctr"/>
          <a:lstStyle/>
          <a:p>
            <a:pPr algn="ctr">
              <a:lnSpc>
                <a:spcPct val="100000"/>
              </a:lnSpc>
            </a:pPr>
            <a:r>
              <a:rPr lang="fi-FI" sz="3600" b="1" dirty="0" err="1">
                <a:solidFill>
                  <a:schemeClr val="accent1"/>
                </a:solidFill>
                <a:latin typeface="Calibri" panose="020F0502020204030204" pitchFamily="34" charset="0"/>
              </a:rPr>
              <a:t>Страхование</a:t>
            </a:r>
            <a:r>
              <a:rPr lang="fi-FI" sz="3600" b="1" dirty="0">
                <a:solidFill>
                  <a:schemeClr val="accent1"/>
                </a:solidFill>
                <a:latin typeface="Calibri" panose="020F0502020204030204" pitchFamily="34" charset="0"/>
              </a:rPr>
              <a:t> и </a:t>
            </a:r>
            <a:r>
              <a:rPr lang="fi-FI" sz="3600" b="1" dirty="0" err="1">
                <a:solidFill>
                  <a:schemeClr val="accent1"/>
                </a:solidFill>
                <a:latin typeface="Calibri" panose="020F0502020204030204" pitchFamily="34" charset="0"/>
              </a:rPr>
              <a:t>социальная</a:t>
            </a:r>
            <a:r>
              <a:rPr lang="fi-FI" sz="3600" b="1" dirty="0">
                <a:solidFill>
                  <a:schemeClr val="accent1"/>
                </a:solidFill>
                <a:latin typeface="Calibri" panose="020F0502020204030204" pitchFamily="34" charset="0"/>
              </a:rPr>
              <a:t> </a:t>
            </a:r>
            <a:r>
              <a:rPr lang="fi-FI" sz="3600" b="1" dirty="0" err="1">
                <a:solidFill>
                  <a:schemeClr val="accent1"/>
                </a:solidFill>
                <a:latin typeface="Calibri" panose="020F0502020204030204" pitchFamily="34" charset="0"/>
              </a:rPr>
              <a:t>защита</a:t>
            </a:r>
            <a:r>
              <a:rPr lang="fi-FI" sz="3600" b="1" dirty="0">
                <a:solidFill>
                  <a:schemeClr val="accent1"/>
                </a:solidFill>
                <a:latin typeface="Calibri" panose="020F0502020204030204" pitchFamily="34" charset="0"/>
              </a:rPr>
              <a:t> </a:t>
            </a:r>
            <a:r>
              <a:rPr lang="fi-FI" sz="3600" b="1" dirty="0" err="1">
                <a:solidFill>
                  <a:schemeClr val="accent1"/>
                </a:solidFill>
                <a:latin typeface="Calibri" panose="020F0502020204030204" pitchFamily="34" charset="0"/>
              </a:rPr>
              <a:t>всего</a:t>
            </a:r>
            <a:r>
              <a:rPr lang="fi-FI" sz="3600" b="1" dirty="0">
                <a:solidFill>
                  <a:schemeClr val="accent1"/>
                </a:solidFill>
                <a:latin typeface="Calibri" panose="020F0502020204030204" pitchFamily="34" charset="0"/>
              </a:rPr>
              <a:t> </a:t>
            </a:r>
            <a:r>
              <a:rPr lang="fi-FI" sz="3600" b="1" dirty="0" err="1">
                <a:solidFill>
                  <a:schemeClr val="accent1"/>
                </a:solidFill>
                <a:latin typeface="Calibri" panose="020F0502020204030204" pitchFamily="34" charset="0"/>
              </a:rPr>
              <a:t>населения</a:t>
            </a:r>
            <a:endParaRPr dirty="0">
              <a:solidFill>
                <a:schemeClr val="accent1"/>
              </a:solidFill>
              <a:latin typeface="Calibri" panose="020F0502020204030204" pitchFamily="34" charset="0"/>
            </a:endParaRPr>
          </a:p>
        </p:txBody>
      </p:sp>
      <p:sp>
        <p:nvSpPr>
          <p:cNvPr id="83" name="TextShape 2"/>
          <p:cNvSpPr txBox="1"/>
          <p:nvPr/>
        </p:nvSpPr>
        <p:spPr>
          <a:xfrm>
            <a:off x="911424" y="1556792"/>
            <a:ext cx="9479280" cy="4525560"/>
          </a:xfrm>
          <a:prstGeom prst="rect">
            <a:avLst/>
          </a:prstGeom>
        </p:spPr>
        <p:txBody>
          <a:bodyPr/>
          <a:lstStyle/>
          <a:p>
            <a:pPr marL="285750" indent="-285750">
              <a:lnSpc>
                <a:spcPct val="100000"/>
              </a:lnSpc>
              <a:buFont typeface="Arial" panose="020B0604020202020204" pitchFamily="34" charset="0"/>
              <a:buChar char="•"/>
            </a:pPr>
            <a:r>
              <a:rPr lang="fi-FI" sz="2000" b="1" dirty="0"/>
              <a:t> </a:t>
            </a:r>
            <a:r>
              <a:rPr lang="ru-RU" sz="2000" dirty="0"/>
              <a:t>Местные власти несут ответственность за организацию социального обеспечения и предоставления медицинских услуг</a:t>
            </a:r>
            <a:endParaRPr lang="fi-FI" sz="2000" dirty="0"/>
          </a:p>
          <a:p>
            <a:pPr marL="342900" indent="-342900">
              <a:lnSpc>
                <a:spcPct val="100000"/>
              </a:lnSpc>
              <a:buFont typeface="Arial" panose="020B0604020202020204" pitchFamily="34" charset="0"/>
              <a:buChar char="•"/>
            </a:pPr>
            <a:r>
              <a:rPr lang="fi-FI" sz="2000" dirty="0" err="1"/>
              <a:t>Выплата</a:t>
            </a:r>
            <a:r>
              <a:rPr lang="fi-FI" sz="2000" dirty="0"/>
              <a:t> </a:t>
            </a:r>
            <a:r>
              <a:rPr lang="fi-FI" sz="2000" dirty="0" err="1"/>
              <a:t>социальных</a:t>
            </a:r>
            <a:r>
              <a:rPr lang="fi-FI" sz="2000" dirty="0"/>
              <a:t> </a:t>
            </a:r>
            <a:r>
              <a:rPr lang="fi-FI" sz="2000" dirty="0" err="1"/>
              <a:t>пособий</a:t>
            </a:r>
            <a:endParaRPr lang="fi-FI" sz="2000" dirty="0"/>
          </a:p>
          <a:p>
            <a:pPr>
              <a:lnSpc>
                <a:spcPct val="100000"/>
              </a:lnSpc>
            </a:pPr>
            <a:r>
              <a:rPr lang="fi-FI" sz="2000" b="1" dirty="0"/>
              <a:t>      </a:t>
            </a:r>
            <a:r>
              <a:rPr lang="fi-FI" sz="2000" dirty="0" err="1"/>
              <a:t>тем</a:t>
            </a:r>
            <a:r>
              <a:rPr lang="fi-FI" sz="2000" dirty="0"/>
              <a:t> </a:t>
            </a:r>
            <a:r>
              <a:rPr lang="fi-FI" sz="2000" dirty="0" err="1"/>
              <a:t>лицам</a:t>
            </a:r>
            <a:r>
              <a:rPr lang="fi-FI" sz="2000" dirty="0"/>
              <a:t>, </a:t>
            </a:r>
            <a:r>
              <a:rPr lang="fi-FI" sz="2000" dirty="0" err="1"/>
              <a:t>которые</a:t>
            </a:r>
            <a:r>
              <a:rPr lang="fi-FI" sz="2000" dirty="0"/>
              <a:t> </a:t>
            </a:r>
            <a:r>
              <a:rPr lang="fi-FI" sz="2000" dirty="0" err="1"/>
              <a:t>постоянно</a:t>
            </a:r>
            <a:r>
              <a:rPr lang="fi-FI" sz="2000" dirty="0"/>
              <a:t> </a:t>
            </a:r>
            <a:r>
              <a:rPr lang="fi-FI" sz="2000" dirty="0" err="1"/>
              <a:t>проживают</a:t>
            </a:r>
            <a:r>
              <a:rPr lang="fi-FI" sz="2000" dirty="0"/>
              <a:t> в </a:t>
            </a:r>
            <a:r>
              <a:rPr lang="fi-FI" sz="2000" dirty="0" err="1"/>
              <a:t>Финляндии</a:t>
            </a:r>
            <a:r>
              <a:rPr lang="fi-FI" sz="2000" dirty="0"/>
              <a:t> </a:t>
            </a:r>
            <a:endParaRPr sz="2000" dirty="0"/>
          </a:p>
          <a:p>
            <a:pPr>
              <a:lnSpc>
                <a:spcPct val="100000"/>
              </a:lnSpc>
            </a:pPr>
            <a:endParaRPr lang="fi-FI" sz="2400" b="1" dirty="0"/>
          </a:p>
          <a:p>
            <a:pPr>
              <a:lnSpc>
                <a:spcPct val="100000"/>
              </a:lnSpc>
            </a:pPr>
            <a:r>
              <a:rPr lang="fi-FI" sz="2000" dirty="0" err="1">
                <a:solidFill>
                  <a:schemeClr val="accent1"/>
                </a:solidFill>
              </a:rPr>
              <a:t>Социальные</a:t>
            </a:r>
            <a:r>
              <a:rPr lang="fi-FI" sz="2000" dirty="0">
                <a:solidFill>
                  <a:schemeClr val="accent1"/>
                </a:solidFill>
              </a:rPr>
              <a:t> </a:t>
            </a:r>
            <a:r>
              <a:rPr lang="fi-FI" sz="2000" dirty="0" err="1">
                <a:solidFill>
                  <a:schemeClr val="accent1"/>
                </a:solidFill>
              </a:rPr>
              <a:t>услуги</a:t>
            </a:r>
            <a:r>
              <a:rPr lang="fi-FI" sz="2000" dirty="0">
                <a:solidFill>
                  <a:schemeClr val="accent1"/>
                </a:solidFill>
              </a:rPr>
              <a:t> </a:t>
            </a:r>
            <a:r>
              <a:rPr lang="fi-FI" sz="2000" dirty="0" err="1">
                <a:solidFill>
                  <a:schemeClr val="accent1"/>
                </a:solidFill>
              </a:rPr>
              <a:t>предоставляемые</a:t>
            </a:r>
            <a:r>
              <a:rPr lang="fi-FI" sz="2000" dirty="0">
                <a:solidFill>
                  <a:schemeClr val="accent1"/>
                </a:solidFill>
              </a:rPr>
              <a:t> </a:t>
            </a:r>
            <a:r>
              <a:rPr lang="fi-FI" sz="2000" dirty="0" err="1">
                <a:solidFill>
                  <a:schemeClr val="accent1"/>
                </a:solidFill>
              </a:rPr>
              <a:t>государством</a:t>
            </a:r>
            <a:r>
              <a:rPr lang="fi-FI" sz="2000" dirty="0">
                <a:solidFill>
                  <a:schemeClr val="accent1"/>
                </a:solidFill>
              </a:rPr>
              <a:t> и  </a:t>
            </a:r>
            <a:r>
              <a:rPr lang="fi-FI" sz="2000" dirty="0" err="1">
                <a:solidFill>
                  <a:schemeClr val="accent1"/>
                </a:solidFill>
              </a:rPr>
              <a:t>муниципалитетами</a:t>
            </a:r>
            <a:r>
              <a:rPr lang="fi-FI" sz="2000" dirty="0">
                <a:solidFill>
                  <a:schemeClr val="accent1"/>
                </a:solidFill>
              </a:rPr>
              <a:t>:</a:t>
            </a:r>
          </a:p>
          <a:p>
            <a:pPr>
              <a:lnSpc>
                <a:spcPct val="100000"/>
              </a:lnSpc>
            </a:pPr>
            <a:endParaRPr sz="1400" dirty="0"/>
          </a:p>
          <a:p>
            <a:pPr marL="742950" lvl="1" indent="-285750">
              <a:lnSpc>
                <a:spcPct val="110000"/>
              </a:lnSpc>
              <a:buFont typeface="Arial" panose="020B0604020202020204" pitchFamily="34" charset="0"/>
              <a:buChar char="•"/>
            </a:pPr>
            <a:r>
              <a:rPr lang="fi-FI" dirty="0" err="1"/>
              <a:t>Услуги</a:t>
            </a:r>
            <a:r>
              <a:rPr lang="fi-FI" dirty="0"/>
              <a:t> </a:t>
            </a:r>
            <a:r>
              <a:rPr lang="fi-FI" dirty="0" err="1"/>
              <a:t>для</a:t>
            </a:r>
            <a:r>
              <a:rPr lang="fi-FI" dirty="0"/>
              <a:t> </a:t>
            </a:r>
            <a:r>
              <a:rPr lang="fi-FI" dirty="0" err="1"/>
              <a:t>детей</a:t>
            </a:r>
            <a:r>
              <a:rPr lang="fi-FI" dirty="0"/>
              <a:t> и </a:t>
            </a:r>
            <a:r>
              <a:rPr lang="fi-FI" dirty="0" err="1"/>
              <a:t>семей</a:t>
            </a:r>
            <a:endParaRPr sz="1600" dirty="0"/>
          </a:p>
          <a:p>
            <a:pPr marL="742950" lvl="1" indent="-285750">
              <a:lnSpc>
                <a:spcPct val="110000"/>
              </a:lnSpc>
              <a:buFont typeface="Arial" panose="020B0604020202020204" pitchFamily="34" charset="0"/>
              <a:buChar char="•"/>
            </a:pPr>
            <a:r>
              <a:rPr lang="fi-FI" dirty="0" err="1"/>
              <a:t>Реабилитация</a:t>
            </a:r>
            <a:endParaRPr sz="1600" dirty="0"/>
          </a:p>
          <a:p>
            <a:pPr marL="742950" lvl="1" indent="-285750">
              <a:lnSpc>
                <a:spcPct val="110000"/>
              </a:lnSpc>
              <a:buFont typeface="Arial" panose="020B0604020202020204" pitchFamily="34" charset="0"/>
              <a:buChar char="•"/>
            </a:pPr>
            <a:r>
              <a:rPr lang="fi-FI" dirty="0" err="1"/>
              <a:t>Стационарные</a:t>
            </a:r>
            <a:r>
              <a:rPr lang="fi-FI" dirty="0"/>
              <a:t> </a:t>
            </a:r>
            <a:r>
              <a:rPr lang="fi-FI" dirty="0" err="1"/>
              <a:t>услуги</a:t>
            </a:r>
            <a:endParaRPr sz="1600" dirty="0"/>
          </a:p>
          <a:p>
            <a:pPr marL="742950" lvl="1" indent="-285750">
              <a:lnSpc>
                <a:spcPct val="110000"/>
              </a:lnSpc>
              <a:buFont typeface="Arial" panose="020B0604020202020204" pitchFamily="34" charset="0"/>
              <a:buChar char="•"/>
            </a:pPr>
            <a:r>
              <a:rPr lang="fi-FI" dirty="0" err="1"/>
              <a:t>Жилищные</a:t>
            </a:r>
            <a:r>
              <a:rPr lang="fi-FI" dirty="0"/>
              <a:t> </a:t>
            </a:r>
            <a:r>
              <a:rPr lang="fi-FI" dirty="0" err="1"/>
              <a:t>услуги</a:t>
            </a:r>
            <a:endParaRPr sz="1600" dirty="0"/>
          </a:p>
          <a:p>
            <a:pPr marL="742950" lvl="1" indent="-285750">
              <a:lnSpc>
                <a:spcPct val="110000"/>
              </a:lnSpc>
              <a:buFont typeface="Arial" panose="020B0604020202020204" pitchFamily="34" charset="0"/>
              <a:buChar char="•"/>
            </a:pPr>
            <a:r>
              <a:rPr lang="fi-FI" dirty="0" err="1"/>
              <a:t>Денежные</a:t>
            </a:r>
            <a:r>
              <a:rPr lang="fi-FI" dirty="0"/>
              <a:t> </a:t>
            </a:r>
            <a:r>
              <a:rPr lang="fi-FI" dirty="0" err="1"/>
              <a:t>пособия</a:t>
            </a:r>
            <a:r>
              <a:rPr lang="fi-FI" dirty="0"/>
              <a:t> </a:t>
            </a:r>
            <a:r>
              <a:rPr lang="fi-FI" dirty="0" err="1"/>
              <a:t>лицам</a:t>
            </a:r>
            <a:r>
              <a:rPr lang="fi-FI" dirty="0"/>
              <a:t>, </a:t>
            </a:r>
            <a:endParaRPr lang="fi-FI" sz="1600" dirty="0"/>
          </a:p>
          <a:p>
            <a:pPr lvl="1">
              <a:lnSpc>
                <a:spcPct val="110000"/>
              </a:lnSpc>
            </a:pPr>
            <a:r>
              <a:rPr lang="fi-FI" dirty="0" err="1"/>
              <a:t>ухаживающими</a:t>
            </a:r>
            <a:r>
              <a:rPr lang="fi-FI" dirty="0"/>
              <a:t> </a:t>
            </a:r>
            <a:r>
              <a:rPr lang="fi-FI" dirty="0" err="1"/>
              <a:t>за</a:t>
            </a:r>
            <a:r>
              <a:rPr lang="fi-FI" dirty="0"/>
              <a:t> </a:t>
            </a:r>
            <a:r>
              <a:rPr lang="fi-FI" dirty="0" err="1"/>
              <a:t>своими</a:t>
            </a:r>
            <a:r>
              <a:rPr lang="fi-FI" dirty="0"/>
              <a:t> </a:t>
            </a:r>
            <a:endParaRPr sz="1600" dirty="0"/>
          </a:p>
          <a:p>
            <a:r>
              <a:rPr lang="fi-FI" dirty="0"/>
              <a:t>         </a:t>
            </a:r>
            <a:r>
              <a:rPr lang="fi-FI" dirty="0" err="1"/>
              <a:t>родственниками</a:t>
            </a:r>
            <a:r>
              <a:rPr lang="fi-FI" dirty="0"/>
              <a:t> </a:t>
            </a:r>
            <a:r>
              <a:rPr lang="fi-FI" dirty="0" err="1"/>
              <a:t>на</a:t>
            </a:r>
            <a:r>
              <a:rPr lang="fi-FI" dirty="0"/>
              <a:t> </a:t>
            </a:r>
            <a:r>
              <a:rPr lang="fi-FI" dirty="0" err="1"/>
              <a:t>дому</a:t>
            </a:r>
            <a:endParaRPr sz="1600" dirty="0"/>
          </a:p>
          <a:p>
            <a:pPr marL="742950" lvl="1" indent="-285750">
              <a:lnSpc>
                <a:spcPct val="110000"/>
              </a:lnSpc>
              <a:buFont typeface="Arial" panose="020B0604020202020204" pitchFamily="34" charset="0"/>
              <a:buChar char="•"/>
            </a:pPr>
            <a:r>
              <a:rPr lang="fi-FI" dirty="0" err="1"/>
              <a:t>Надомные</a:t>
            </a:r>
            <a:r>
              <a:rPr lang="fi-FI" dirty="0"/>
              <a:t> </a:t>
            </a:r>
            <a:r>
              <a:rPr lang="fi-FI" dirty="0" err="1"/>
              <a:t>услуги</a:t>
            </a:r>
            <a:endParaRPr sz="1600" dirty="0"/>
          </a:p>
          <a:p>
            <a:endParaRPr dirty="0"/>
          </a:p>
          <a:p>
            <a:endParaRPr dirty="0"/>
          </a:p>
          <a:p>
            <a:endParaRPr dirty="0"/>
          </a:p>
          <a:p>
            <a:endParaRPr dirty="0"/>
          </a:p>
          <a:p>
            <a:endParaRPr dirty="0"/>
          </a:p>
          <a:p>
            <a:endParaRPr dirty="0"/>
          </a:p>
          <a:p>
            <a:endParaRPr dirty="0"/>
          </a:p>
          <a:p>
            <a:endParaRPr dirty="0"/>
          </a:p>
          <a:p>
            <a:endParaRPr dirty="0"/>
          </a:p>
        </p:txBody>
      </p:sp>
      <p:sp>
        <p:nvSpPr>
          <p:cNvPr id="84" name="CustomShape 3"/>
          <p:cNvSpPr/>
          <p:nvPr/>
        </p:nvSpPr>
        <p:spPr>
          <a:xfrm>
            <a:off x="6095820" y="3575264"/>
            <a:ext cx="5256552" cy="3282736"/>
          </a:xfrm>
          <a:prstGeom prst="rect">
            <a:avLst/>
          </a:prstGeom>
          <a:noFill/>
          <a:ln>
            <a:noFill/>
          </a:ln>
        </p:spPr>
        <p:txBody>
          <a:bodyPr lIns="90000" tIns="45000" rIns="90000" bIns="45000"/>
          <a:lstStyle/>
          <a:p>
            <a:pPr marL="285750" indent="-285750">
              <a:lnSpc>
                <a:spcPct val="100000"/>
              </a:lnSpc>
              <a:buFont typeface="Arial" panose="020B0604020202020204" pitchFamily="34" charset="0"/>
              <a:buChar char="•"/>
            </a:pPr>
            <a:r>
              <a:rPr lang="fi-FI" dirty="0" err="1">
                <a:solidFill>
                  <a:srgbClr val="000000"/>
                </a:solidFill>
                <a:latin typeface="Calibri" panose="020F0502020204030204" pitchFamily="34" charset="0"/>
              </a:rPr>
              <a:t>Услуги</a:t>
            </a:r>
            <a:r>
              <a:rPr lang="fi-FI" dirty="0">
                <a:solidFill>
                  <a:srgbClr val="000000"/>
                </a:solidFill>
                <a:latin typeface="Calibri" panose="020F0502020204030204" pitchFamily="34" charset="0"/>
              </a:rPr>
              <a:t> в </a:t>
            </a:r>
            <a:r>
              <a:rPr lang="fi-FI" dirty="0" err="1">
                <a:solidFill>
                  <a:srgbClr val="000000"/>
                </a:solidFill>
                <a:latin typeface="Calibri" panose="020F0502020204030204" pitchFamily="34" charset="0"/>
              </a:rPr>
              <a:t>области</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психического</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здоровья</a:t>
            </a:r>
            <a:endParaRPr sz="2000" dirty="0">
              <a:latin typeface="Calibri" panose="020F0502020204030204" pitchFamily="34" charset="0"/>
            </a:endParaRPr>
          </a:p>
          <a:p>
            <a:pPr marL="285750" indent="-285750">
              <a:lnSpc>
                <a:spcPct val="100000"/>
              </a:lnSpc>
              <a:buFont typeface="Arial" panose="020B0604020202020204" pitchFamily="34" charset="0"/>
              <a:buChar char="•"/>
            </a:pPr>
            <a:r>
              <a:rPr lang="fi-FI" dirty="0" err="1">
                <a:solidFill>
                  <a:srgbClr val="000000"/>
                </a:solidFill>
                <a:latin typeface="Calibri" panose="020F0502020204030204" pitchFamily="34" charset="0"/>
              </a:rPr>
              <a:t>Реабилитационные</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услуги</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пре</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алкогольной</a:t>
            </a:r>
            <a:r>
              <a:rPr lang="fi-FI" dirty="0">
                <a:solidFill>
                  <a:srgbClr val="000000"/>
                </a:solidFill>
                <a:latin typeface="Calibri" panose="020F0502020204030204" pitchFamily="34" charset="0"/>
              </a:rPr>
              <a:t> и </a:t>
            </a:r>
            <a:r>
              <a:rPr lang="fi-FI" dirty="0" err="1">
                <a:solidFill>
                  <a:srgbClr val="000000"/>
                </a:solidFill>
                <a:latin typeface="Calibri" panose="020F0502020204030204" pitchFamily="34" charset="0"/>
              </a:rPr>
              <a:t>наркотической</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зависимостях</a:t>
            </a:r>
            <a:endParaRPr sz="2000" dirty="0">
              <a:latin typeface="Calibri" panose="020F0502020204030204" pitchFamily="34" charset="0"/>
            </a:endParaRPr>
          </a:p>
          <a:p>
            <a:pPr marL="285750" indent="-285750">
              <a:lnSpc>
                <a:spcPct val="150000"/>
              </a:lnSpc>
              <a:buFont typeface="Arial" panose="020B0604020202020204" pitchFamily="34" charset="0"/>
              <a:buChar char="•"/>
            </a:pPr>
            <a:r>
              <a:rPr lang="fi-FI" dirty="0" err="1">
                <a:solidFill>
                  <a:srgbClr val="000000"/>
                </a:solidFill>
                <a:latin typeface="Calibri" panose="020F0502020204030204" pitchFamily="34" charset="0"/>
              </a:rPr>
              <a:t>Услуги</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для</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инвалидов</a:t>
            </a:r>
            <a:endParaRPr sz="2000" dirty="0">
              <a:latin typeface="Calibri" panose="020F0502020204030204" pitchFamily="34" charset="0"/>
            </a:endParaRPr>
          </a:p>
          <a:p>
            <a:pPr marL="285750" indent="-285750">
              <a:lnSpc>
                <a:spcPct val="150000"/>
              </a:lnSpc>
              <a:buFont typeface="Arial" panose="020B0604020202020204" pitchFamily="34" charset="0"/>
              <a:buChar char="•"/>
            </a:pPr>
            <a:r>
              <a:rPr lang="fi-FI" dirty="0" err="1">
                <a:solidFill>
                  <a:srgbClr val="000000"/>
                </a:solidFill>
                <a:latin typeface="Calibri" panose="020F0502020204030204" pitchFamily="34" charset="0"/>
              </a:rPr>
              <a:t>Услуги</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для</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пожилых</a:t>
            </a:r>
            <a:endParaRPr sz="2000" dirty="0">
              <a:latin typeface="Calibri" panose="020F0502020204030204" pitchFamily="34" charset="0"/>
            </a:endParaRPr>
          </a:p>
          <a:p>
            <a:pPr marL="285750" indent="-285750">
              <a:lnSpc>
                <a:spcPct val="150000"/>
              </a:lnSpc>
              <a:buFont typeface="Arial" panose="020B0604020202020204" pitchFamily="34" charset="0"/>
              <a:buChar char="•"/>
            </a:pPr>
            <a:r>
              <a:rPr lang="fi-FI" dirty="0" err="1">
                <a:solidFill>
                  <a:srgbClr val="000000"/>
                </a:solidFill>
                <a:latin typeface="Calibri" panose="020F0502020204030204" pitchFamily="34" charset="0"/>
              </a:rPr>
              <a:t>Социальное</a:t>
            </a:r>
            <a:r>
              <a:rPr lang="fi-FI" dirty="0">
                <a:solidFill>
                  <a:srgbClr val="000000"/>
                </a:solidFill>
                <a:latin typeface="Calibri" panose="020F0502020204030204" pitchFamily="34" charset="0"/>
              </a:rPr>
              <a:t> </a:t>
            </a:r>
            <a:r>
              <a:rPr lang="fi-FI" dirty="0" err="1">
                <a:solidFill>
                  <a:srgbClr val="000000"/>
                </a:solidFill>
                <a:latin typeface="Calibri" panose="020F0502020204030204" pitchFamily="34" charset="0"/>
              </a:rPr>
              <a:t>дежурство</a:t>
            </a:r>
            <a:endParaRPr sz="2000" dirty="0">
              <a:latin typeface="Calibri" panose="020F0502020204030204" pitchFamily="34" charset="0"/>
            </a:endParaRPr>
          </a:p>
          <a:p>
            <a:pPr marL="285750" indent="-285750">
              <a:lnSpc>
                <a:spcPct val="150000"/>
              </a:lnSpc>
              <a:buFont typeface="Arial" panose="020B0604020202020204" pitchFamily="34" charset="0"/>
              <a:buChar char="•"/>
            </a:pPr>
            <a:r>
              <a:rPr lang="fi-FI" b="1" dirty="0" err="1">
                <a:latin typeface="Calibri" panose="020F0502020204030204" pitchFamily="34" charset="0"/>
              </a:rPr>
              <a:t>Социальная</a:t>
            </a:r>
            <a:r>
              <a:rPr lang="fi-FI" b="1" dirty="0">
                <a:latin typeface="Calibri" panose="020F0502020204030204" pitchFamily="34" charset="0"/>
              </a:rPr>
              <a:t> </a:t>
            </a:r>
            <a:r>
              <a:rPr lang="fi-FI" b="1" dirty="0" err="1">
                <a:latin typeface="Calibri" panose="020F0502020204030204" pitchFamily="34" charset="0"/>
              </a:rPr>
              <a:t>работа</a:t>
            </a:r>
            <a:endParaRPr sz="2000" dirty="0">
              <a:latin typeface="Calibri" panose="020F0502020204030204" pitchFamily="34" charset="0"/>
            </a:endParaRPr>
          </a:p>
        </p:txBody>
      </p:sp>
    </p:spTree>
    <p:extLst>
      <p:ext uri="{BB962C8B-B14F-4D97-AF65-F5344CB8AC3E}">
        <p14:creationId xmlns:p14="http://schemas.microsoft.com/office/powerpoint/2010/main" val="354001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1981200" y="274680"/>
            <a:ext cx="8229240" cy="1142640"/>
          </a:xfrm>
          <a:prstGeom prst="rect">
            <a:avLst/>
          </a:prstGeom>
        </p:spPr>
        <p:txBody>
          <a:bodyPr anchor="ctr"/>
          <a:lstStyle/>
          <a:p>
            <a:pPr algn="ctr">
              <a:lnSpc>
                <a:spcPct val="100000"/>
              </a:lnSpc>
            </a:pPr>
            <a:r>
              <a:rPr lang="fi-FI" sz="3600" b="1" dirty="0" err="1">
                <a:solidFill>
                  <a:schemeClr val="accent1"/>
                </a:solidFill>
                <a:latin typeface="Calibri" panose="020F0502020204030204" pitchFamily="34" charset="0"/>
              </a:rPr>
              <a:t>Профессии</a:t>
            </a:r>
            <a:r>
              <a:rPr lang="fi-FI" sz="3600" b="1" dirty="0">
                <a:solidFill>
                  <a:schemeClr val="accent1"/>
                </a:solidFill>
                <a:latin typeface="Calibri" panose="020F0502020204030204" pitchFamily="34" charset="0"/>
              </a:rPr>
              <a:t> </a:t>
            </a:r>
            <a:r>
              <a:rPr lang="fi-FI" sz="3600" b="1" dirty="0" err="1">
                <a:solidFill>
                  <a:schemeClr val="accent1"/>
                </a:solidFill>
                <a:latin typeface="Calibri" panose="020F0502020204030204" pitchFamily="34" charset="0"/>
              </a:rPr>
              <a:t>социальной</a:t>
            </a:r>
            <a:r>
              <a:rPr lang="fi-FI" sz="3600" b="1" dirty="0">
                <a:solidFill>
                  <a:schemeClr val="accent1"/>
                </a:solidFill>
                <a:latin typeface="Calibri" panose="020F0502020204030204" pitchFamily="34" charset="0"/>
              </a:rPr>
              <a:t> </a:t>
            </a:r>
            <a:r>
              <a:rPr lang="fi-FI" sz="3600" b="1" dirty="0" err="1">
                <a:solidFill>
                  <a:schemeClr val="accent1"/>
                </a:solidFill>
                <a:latin typeface="Calibri" panose="020F0502020204030204" pitchFamily="34" charset="0"/>
              </a:rPr>
              <a:t>сферы</a:t>
            </a:r>
            <a:r>
              <a:rPr lang="fi-FI" sz="3600" b="1" dirty="0">
                <a:solidFill>
                  <a:schemeClr val="accent1"/>
                </a:solidFill>
                <a:latin typeface="Calibri" panose="020F0502020204030204" pitchFamily="34" charset="0"/>
              </a:rPr>
              <a:t>:</a:t>
            </a:r>
            <a:endParaRPr dirty="0">
              <a:solidFill>
                <a:schemeClr val="accent1"/>
              </a:solidFill>
              <a:latin typeface="Calibri" panose="020F0502020204030204" pitchFamily="34" charset="0"/>
            </a:endParaRPr>
          </a:p>
        </p:txBody>
      </p:sp>
      <p:sp>
        <p:nvSpPr>
          <p:cNvPr id="90" name="TextShape 2"/>
          <p:cNvSpPr txBox="1"/>
          <p:nvPr/>
        </p:nvSpPr>
        <p:spPr>
          <a:xfrm>
            <a:off x="983432" y="1484640"/>
            <a:ext cx="10385608" cy="4641120"/>
          </a:xfrm>
          <a:prstGeom prst="rect">
            <a:avLst/>
          </a:prstGeom>
        </p:spPr>
        <p:txBody>
          <a:bodyPr/>
          <a:lstStyle/>
          <a:p>
            <a:pPr marL="342900" indent="-342900">
              <a:lnSpc>
                <a:spcPct val="100000"/>
              </a:lnSpc>
              <a:buFont typeface="Arial" panose="020B0604020202020204" pitchFamily="34" charset="0"/>
              <a:buChar char="•"/>
            </a:pPr>
            <a:r>
              <a:rPr lang="fi-FI" sz="2400" dirty="0">
                <a:latin typeface="Calibri" panose="020F0502020204030204" pitchFamily="34" charset="0"/>
              </a:rPr>
              <a:t>Младшая медицинская сестра / Обслуживающий работник (</a:t>
            </a:r>
            <a:r>
              <a:rPr lang="fi-FI" sz="2400" dirty="0" smtClean="0">
                <a:latin typeface="Calibri" panose="020F0502020204030204" pitchFamily="34" charset="0"/>
              </a:rPr>
              <a:t>Профессионально-техническое училище</a:t>
            </a:r>
            <a:r>
              <a:rPr lang="fi-FI" sz="2400" dirty="0">
                <a:latin typeface="Calibri" panose="020F0502020204030204" pitchFamily="34" charset="0"/>
              </a:rPr>
              <a:t>) </a:t>
            </a:r>
            <a:r>
              <a:rPr lang="fi-FI" sz="2000" dirty="0">
                <a:latin typeface="Calibri" panose="020F0502020204030204" pitchFamily="34" charset="0"/>
              </a:rPr>
              <a:t>Основное образование социальной и медицинской сферы, Время обучения 2-3 лет. </a:t>
            </a:r>
            <a:r>
              <a:rPr lang="fi-FI" sz="2000" dirty="0" err="1">
                <a:latin typeface="Calibri" panose="020F0502020204030204" pitchFamily="34" charset="0"/>
              </a:rPr>
              <a:t>Направления</a:t>
            </a:r>
            <a:r>
              <a:rPr lang="fi-FI" sz="2000" dirty="0">
                <a:latin typeface="Calibri" panose="020F0502020204030204" pitchFamily="34" charset="0"/>
              </a:rPr>
              <a:t> </a:t>
            </a:r>
            <a:r>
              <a:rPr lang="fi-FI" sz="2000" dirty="0" err="1">
                <a:latin typeface="Calibri" panose="020F0502020204030204" pitchFamily="34" charset="0"/>
              </a:rPr>
              <a:t>специализации</a:t>
            </a:r>
            <a:r>
              <a:rPr lang="fi-FI" sz="2000" dirty="0">
                <a:latin typeface="Calibri" panose="020F0502020204030204" pitchFamily="34" charset="0"/>
              </a:rPr>
              <a:t>:  </a:t>
            </a:r>
            <a:r>
              <a:rPr lang="fi-FI" sz="2000" dirty="0" err="1">
                <a:latin typeface="Calibri" panose="020F0502020204030204" pitchFamily="34" charset="0"/>
              </a:rPr>
              <a:t>практическая</a:t>
            </a:r>
            <a:r>
              <a:rPr lang="fi-FI" sz="2000" dirty="0">
                <a:latin typeface="Calibri" panose="020F0502020204030204" pitchFamily="34" charset="0"/>
              </a:rPr>
              <a:t> </a:t>
            </a:r>
            <a:r>
              <a:rPr lang="fi-FI" sz="2000" dirty="0" err="1">
                <a:latin typeface="Calibri" panose="020F0502020204030204" pitchFamily="34" charset="0"/>
              </a:rPr>
              <a:t>работа</a:t>
            </a:r>
            <a:r>
              <a:rPr lang="fi-FI" sz="2000" dirty="0">
                <a:latin typeface="Calibri" panose="020F0502020204030204" pitchFamily="34" charset="0"/>
              </a:rPr>
              <a:t>: </a:t>
            </a:r>
            <a:r>
              <a:rPr lang="fi-FI" sz="2000" dirty="0" err="1">
                <a:latin typeface="Calibri" panose="020F0502020204030204" pitchFamily="34" charset="0"/>
              </a:rPr>
              <a:t>уход</a:t>
            </a:r>
            <a:r>
              <a:rPr lang="fi-FI" sz="2000" dirty="0">
                <a:latin typeface="Calibri" panose="020F0502020204030204" pitchFamily="34" charset="0"/>
              </a:rPr>
              <a:t>, </a:t>
            </a:r>
            <a:r>
              <a:rPr lang="fi-FI" sz="2000" dirty="0" err="1">
                <a:latin typeface="Calibri" panose="020F0502020204030204" pitchFamily="34" charset="0"/>
              </a:rPr>
              <a:t>воспитание</a:t>
            </a:r>
            <a:r>
              <a:rPr lang="fi-FI" sz="2000" dirty="0">
                <a:latin typeface="Calibri" panose="020F0502020204030204" pitchFamily="34" charset="0"/>
              </a:rPr>
              <a:t>, </a:t>
            </a:r>
            <a:r>
              <a:rPr lang="fi-FI" sz="2000" dirty="0" err="1">
                <a:latin typeface="Calibri" panose="020F0502020204030204" pitchFamily="34" charset="0"/>
              </a:rPr>
              <a:t>реабилитация</a:t>
            </a:r>
            <a:r>
              <a:rPr lang="fi-FI" sz="2000" dirty="0">
                <a:latin typeface="Calibri" panose="020F0502020204030204" pitchFamily="34" charset="0"/>
              </a:rPr>
              <a:t> и </a:t>
            </a:r>
            <a:r>
              <a:rPr lang="fi-FI" sz="2000" dirty="0" err="1">
                <a:latin typeface="Calibri" panose="020F0502020204030204" pitchFamily="34" charset="0"/>
              </a:rPr>
              <a:t>обслуживание</a:t>
            </a:r>
            <a:r>
              <a:rPr lang="fi-FI" sz="2000" dirty="0">
                <a:latin typeface="Calibri" panose="020F0502020204030204" pitchFamily="34" charset="0"/>
              </a:rPr>
              <a:t> </a:t>
            </a:r>
            <a:r>
              <a:rPr lang="fi-FI" sz="2000" dirty="0" err="1">
                <a:latin typeface="Calibri" panose="020F0502020204030204" pitchFamily="34" charset="0"/>
              </a:rPr>
              <a:t>клиентов</a:t>
            </a:r>
            <a:r>
              <a:rPr lang="fi-FI" sz="2000" dirty="0">
                <a:latin typeface="Calibri" panose="020F0502020204030204" pitchFamily="34" charset="0"/>
              </a:rPr>
              <a:t>.</a:t>
            </a:r>
            <a:endParaRPr sz="2000" dirty="0">
              <a:latin typeface="Calibri" panose="020F0502020204030204" pitchFamily="34" charset="0"/>
            </a:endParaRPr>
          </a:p>
          <a:p>
            <a:pPr marL="342900" indent="-342900">
              <a:lnSpc>
                <a:spcPct val="100000"/>
              </a:lnSpc>
              <a:buFont typeface="Arial" panose="020B0604020202020204" pitchFamily="34" charset="0"/>
              <a:buChar char="•"/>
            </a:pPr>
            <a:r>
              <a:rPr lang="fi-FI" sz="2400" dirty="0" err="1">
                <a:latin typeface="Calibri" panose="020F0502020204030204" pitchFamily="34" charset="0"/>
              </a:rPr>
              <a:t>Соционом</a:t>
            </a:r>
            <a:r>
              <a:rPr lang="fi-FI" sz="2400" dirty="0">
                <a:latin typeface="Calibri" panose="020F0502020204030204" pitchFamily="34" charset="0"/>
              </a:rPr>
              <a:t>  (</a:t>
            </a:r>
            <a:r>
              <a:rPr lang="fi-FI" sz="2400" dirty="0" err="1">
                <a:latin typeface="Calibri" panose="020F0502020204030204" pitchFamily="34" charset="0"/>
              </a:rPr>
              <a:t>Политехнический</a:t>
            </a:r>
            <a:r>
              <a:rPr lang="fi-FI" sz="2400" dirty="0">
                <a:latin typeface="Calibri" panose="020F0502020204030204" pitchFamily="34" charset="0"/>
              </a:rPr>
              <a:t> </a:t>
            </a:r>
            <a:r>
              <a:rPr lang="fi-FI" sz="2400" dirty="0" err="1">
                <a:latin typeface="Calibri" panose="020F0502020204030204" pitchFamily="34" charset="0"/>
              </a:rPr>
              <a:t>институт</a:t>
            </a:r>
            <a:r>
              <a:rPr lang="fi-FI" sz="2400" dirty="0">
                <a:latin typeface="Calibri" panose="020F0502020204030204" pitchFamily="34" charset="0"/>
              </a:rPr>
              <a:t>) </a:t>
            </a:r>
            <a:r>
              <a:rPr lang="fi-FI" sz="2000" dirty="0" err="1">
                <a:latin typeface="Calibri" panose="020F0502020204030204" pitchFamily="34" charset="0"/>
              </a:rPr>
              <a:t>Образование</a:t>
            </a:r>
            <a:r>
              <a:rPr lang="fi-FI" sz="2000" dirty="0">
                <a:latin typeface="Calibri" panose="020F0502020204030204" pitchFamily="34" charset="0"/>
              </a:rPr>
              <a:t> </a:t>
            </a:r>
            <a:r>
              <a:rPr lang="fi-FI" sz="2000" dirty="0" err="1">
                <a:latin typeface="Calibri" panose="020F0502020204030204" pitchFamily="34" charset="0"/>
              </a:rPr>
              <a:t>политехнического</a:t>
            </a:r>
            <a:r>
              <a:rPr lang="fi-FI" sz="2000" dirty="0">
                <a:latin typeface="Calibri" panose="020F0502020204030204" pitchFamily="34" charset="0"/>
              </a:rPr>
              <a:t> </a:t>
            </a:r>
            <a:r>
              <a:rPr lang="fi-FI" sz="2000" dirty="0" err="1">
                <a:latin typeface="Calibri" panose="020F0502020204030204" pitchFamily="34" charset="0"/>
              </a:rPr>
              <a:t>института</a:t>
            </a:r>
            <a:r>
              <a:rPr lang="fi-FI" sz="2000" dirty="0">
                <a:latin typeface="Calibri" panose="020F0502020204030204" pitchFamily="34" charset="0"/>
              </a:rPr>
              <a:t>. </a:t>
            </a:r>
            <a:r>
              <a:rPr lang="fi-FI" sz="2000" dirty="0" err="1">
                <a:latin typeface="Calibri" panose="020F0502020204030204" pitchFamily="34" charset="0"/>
              </a:rPr>
              <a:t>Время</a:t>
            </a:r>
            <a:r>
              <a:rPr lang="fi-FI" sz="2000" dirty="0">
                <a:latin typeface="Calibri" panose="020F0502020204030204" pitchFamily="34" charset="0"/>
              </a:rPr>
              <a:t> </a:t>
            </a:r>
            <a:r>
              <a:rPr lang="fi-FI" sz="2000" dirty="0" err="1">
                <a:latin typeface="Calibri" panose="020F0502020204030204" pitchFamily="34" charset="0"/>
              </a:rPr>
              <a:t>обучения</a:t>
            </a:r>
            <a:r>
              <a:rPr lang="fi-FI" sz="2000" dirty="0">
                <a:latin typeface="Calibri" panose="020F0502020204030204" pitchFamily="34" charset="0"/>
              </a:rPr>
              <a:t> 3,5 </a:t>
            </a:r>
            <a:r>
              <a:rPr lang="fi-FI" sz="2000" dirty="0" err="1">
                <a:latin typeface="Calibri" panose="020F0502020204030204" pitchFamily="34" charset="0"/>
              </a:rPr>
              <a:t>лет</a:t>
            </a:r>
            <a:r>
              <a:rPr lang="fi-FI" sz="2000" dirty="0">
                <a:latin typeface="Calibri" panose="020F0502020204030204" pitchFamily="34" charset="0"/>
              </a:rPr>
              <a:t>. </a:t>
            </a:r>
            <a:r>
              <a:rPr lang="fi-FI" sz="2000" dirty="0" err="1">
                <a:latin typeface="Calibri" panose="020F0502020204030204" pitchFamily="34" charset="0"/>
              </a:rPr>
              <a:t>Направления</a:t>
            </a:r>
            <a:r>
              <a:rPr lang="fi-FI" sz="2000" dirty="0">
                <a:latin typeface="Calibri" panose="020F0502020204030204" pitchFamily="34" charset="0"/>
              </a:rPr>
              <a:t> </a:t>
            </a:r>
            <a:r>
              <a:rPr lang="fi-FI" sz="2000" dirty="0" err="1">
                <a:latin typeface="Calibri" panose="020F0502020204030204" pitchFamily="34" charset="0"/>
              </a:rPr>
              <a:t>специализации</a:t>
            </a:r>
            <a:r>
              <a:rPr lang="fi-FI" sz="2000" dirty="0">
                <a:latin typeface="Calibri" panose="020F0502020204030204" pitchFamily="34" charset="0"/>
              </a:rPr>
              <a:t>: </a:t>
            </a:r>
            <a:r>
              <a:rPr lang="fi-FI" sz="2000" dirty="0" err="1">
                <a:latin typeface="Calibri" panose="020F0502020204030204" pitchFamily="34" charset="0"/>
              </a:rPr>
              <a:t>воспитание</a:t>
            </a:r>
            <a:r>
              <a:rPr lang="fi-FI" sz="2000" dirty="0">
                <a:latin typeface="Calibri" panose="020F0502020204030204" pitchFamily="34" charset="0"/>
              </a:rPr>
              <a:t>, </a:t>
            </a:r>
            <a:r>
              <a:rPr lang="fi-FI" sz="2000" dirty="0" err="1">
                <a:latin typeface="Calibri" panose="020F0502020204030204" pitchFamily="34" charset="0"/>
              </a:rPr>
              <a:t>обучение</a:t>
            </a:r>
            <a:r>
              <a:rPr lang="fi-FI" sz="2000" dirty="0">
                <a:latin typeface="Calibri" panose="020F0502020204030204" pitchFamily="34" charset="0"/>
              </a:rPr>
              <a:t> и </a:t>
            </a:r>
            <a:r>
              <a:rPr lang="fi-FI" sz="2000" dirty="0" err="1">
                <a:latin typeface="Calibri" panose="020F0502020204030204" pitchFamily="34" charset="0"/>
              </a:rPr>
              <a:t>консультация</a:t>
            </a:r>
            <a:r>
              <a:rPr lang="fi-FI" sz="2000" dirty="0">
                <a:latin typeface="Calibri" panose="020F0502020204030204" pitchFamily="34" charset="0"/>
              </a:rPr>
              <a:t>. </a:t>
            </a:r>
            <a:r>
              <a:rPr lang="fi-FI" sz="2000" dirty="0" err="1">
                <a:latin typeface="Calibri" panose="020F0502020204030204" pitchFamily="34" charset="0"/>
              </a:rPr>
              <a:t>Реабилитация</a:t>
            </a:r>
            <a:r>
              <a:rPr lang="fi-FI" sz="2000" dirty="0">
                <a:latin typeface="Calibri" panose="020F0502020204030204" pitchFamily="34" charset="0"/>
              </a:rPr>
              <a:t>, </a:t>
            </a:r>
            <a:r>
              <a:rPr lang="fi-FI" sz="2000" dirty="0" err="1">
                <a:latin typeface="Calibri" panose="020F0502020204030204" pitchFamily="34" charset="0"/>
              </a:rPr>
              <a:t>консультация</a:t>
            </a:r>
            <a:r>
              <a:rPr lang="fi-FI" sz="2000" dirty="0">
                <a:latin typeface="Calibri" panose="020F0502020204030204" pitchFamily="34" charset="0"/>
              </a:rPr>
              <a:t> и </a:t>
            </a:r>
            <a:r>
              <a:rPr lang="fi-FI" sz="2000" dirty="0" err="1">
                <a:latin typeface="Calibri" panose="020F0502020204030204" pitchFamily="34" charset="0"/>
              </a:rPr>
              <a:t>социальная</a:t>
            </a:r>
            <a:r>
              <a:rPr lang="fi-FI" sz="2000" dirty="0">
                <a:latin typeface="Calibri" panose="020F0502020204030204" pitchFamily="34" charset="0"/>
              </a:rPr>
              <a:t> </a:t>
            </a:r>
            <a:r>
              <a:rPr lang="fi-FI" sz="2000" dirty="0" err="1">
                <a:latin typeface="Calibri" panose="020F0502020204030204" pitchFamily="34" charset="0"/>
              </a:rPr>
              <a:t>поддержка</a:t>
            </a:r>
            <a:r>
              <a:rPr lang="fi-FI" sz="2000" dirty="0">
                <a:latin typeface="Calibri" panose="020F0502020204030204" pitchFamily="34" charset="0"/>
              </a:rPr>
              <a:t>. </a:t>
            </a:r>
            <a:r>
              <a:rPr lang="fi-FI" sz="2000" dirty="0" err="1">
                <a:latin typeface="Calibri" panose="020F0502020204030204" pitchFamily="34" charset="0"/>
              </a:rPr>
              <a:t>Предоставление</a:t>
            </a:r>
            <a:r>
              <a:rPr lang="fi-FI" sz="2000" dirty="0">
                <a:latin typeface="Calibri" panose="020F0502020204030204" pitchFamily="34" charset="0"/>
              </a:rPr>
              <a:t> </a:t>
            </a:r>
            <a:r>
              <a:rPr lang="fi-FI" sz="2000" dirty="0" err="1">
                <a:latin typeface="Calibri" panose="020F0502020204030204" pitchFamily="34" charset="0"/>
              </a:rPr>
              <a:t>услуг</a:t>
            </a:r>
            <a:r>
              <a:rPr lang="fi-FI" sz="2000" dirty="0">
                <a:latin typeface="Calibri" panose="020F0502020204030204" pitchFamily="34" charset="0"/>
              </a:rPr>
              <a:t>, </a:t>
            </a:r>
            <a:r>
              <a:rPr lang="fi-FI" sz="2000" dirty="0" err="1">
                <a:latin typeface="Calibri" panose="020F0502020204030204" pitchFamily="34" charset="0"/>
              </a:rPr>
              <a:t>управление</a:t>
            </a:r>
            <a:r>
              <a:rPr lang="fi-FI" sz="2000" dirty="0">
                <a:latin typeface="Calibri" panose="020F0502020204030204" pitchFamily="34" charset="0"/>
              </a:rPr>
              <a:t> и </a:t>
            </a:r>
            <a:r>
              <a:rPr lang="fi-FI" sz="2000" dirty="0" err="1">
                <a:latin typeface="Calibri" panose="020F0502020204030204" pitchFamily="34" charset="0"/>
              </a:rPr>
              <a:t>развитие</a:t>
            </a:r>
            <a:r>
              <a:rPr lang="fi-FI" sz="2000" dirty="0">
                <a:latin typeface="Calibri" panose="020F0502020204030204" pitchFamily="34" charset="0"/>
              </a:rPr>
              <a:t> </a:t>
            </a:r>
            <a:r>
              <a:rPr lang="fi-FI" sz="2000" dirty="0" err="1">
                <a:latin typeface="Calibri" panose="020F0502020204030204" pitchFamily="34" charset="0"/>
              </a:rPr>
              <a:t>услуг</a:t>
            </a:r>
            <a:r>
              <a:rPr lang="fi-FI" sz="2000" dirty="0">
                <a:latin typeface="Calibri" panose="020F0502020204030204" pitchFamily="34" charset="0"/>
              </a:rPr>
              <a:t>, </a:t>
            </a:r>
            <a:r>
              <a:rPr lang="fi-FI" sz="2000" dirty="0" err="1">
                <a:latin typeface="Calibri" panose="020F0502020204030204" pitchFamily="34" charset="0"/>
              </a:rPr>
              <a:t>уход</a:t>
            </a:r>
            <a:endParaRPr sz="2000" dirty="0">
              <a:latin typeface="Calibri" panose="020F0502020204030204" pitchFamily="34" charset="0"/>
            </a:endParaRPr>
          </a:p>
          <a:p>
            <a:pPr marL="342900" indent="-342900">
              <a:lnSpc>
                <a:spcPct val="100000"/>
              </a:lnSpc>
              <a:buFont typeface="Arial" panose="020B0604020202020204" pitchFamily="34" charset="0"/>
              <a:buChar char="•"/>
            </a:pPr>
            <a:r>
              <a:rPr lang="fi-FI" sz="2400" dirty="0">
                <a:latin typeface="Calibri" panose="020F0502020204030204" pitchFamily="34" charset="0"/>
              </a:rPr>
              <a:t>Соционом  (Политехнический институт, высший уровень) </a:t>
            </a:r>
            <a:r>
              <a:rPr lang="fi-FI" sz="2000" dirty="0">
                <a:latin typeface="Calibri" panose="020F0502020204030204" pitchFamily="34" charset="0"/>
              </a:rPr>
              <a:t>Соционом (Политехнический институт)+ 2-2½ </a:t>
            </a:r>
            <a:r>
              <a:rPr lang="ru-RU" sz="2000" dirty="0" smtClean="0">
                <a:latin typeface="Calibri" panose="020F0502020204030204" pitchFamily="34" charset="0"/>
              </a:rPr>
              <a:t>года</a:t>
            </a:r>
            <a:r>
              <a:rPr lang="fi-FI" sz="2000" dirty="0" smtClean="0">
                <a:latin typeface="Calibri" panose="020F0502020204030204" pitchFamily="34" charset="0"/>
              </a:rPr>
              <a:t>. </a:t>
            </a:r>
            <a:r>
              <a:rPr lang="fi-FI" sz="2000" dirty="0" err="1">
                <a:latin typeface="Calibri" panose="020F0502020204030204" pitchFamily="34" charset="0"/>
              </a:rPr>
              <a:t>Профессионал</a:t>
            </a:r>
            <a:r>
              <a:rPr lang="fi-FI" sz="2000" dirty="0">
                <a:latin typeface="Calibri" panose="020F0502020204030204" pitchFamily="34" charset="0"/>
              </a:rPr>
              <a:t> </a:t>
            </a:r>
            <a:r>
              <a:rPr lang="fi-FI" sz="2000" dirty="0" err="1">
                <a:latin typeface="Calibri" panose="020F0502020204030204" pitchFamily="34" charset="0"/>
              </a:rPr>
              <a:t>социальной</a:t>
            </a:r>
            <a:r>
              <a:rPr lang="fi-FI" sz="2000" dirty="0">
                <a:latin typeface="Calibri" panose="020F0502020204030204" pitchFamily="34" charset="0"/>
              </a:rPr>
              <a:t> </a:t>
            </a:r>
            <a:r>
              <a:rPr lang="fi-FI" sz="2000" dirty="0" err="1">
                <a:latin typeface="Calibri" panose="020F0502020204030204" pitchFamily="34" charset="0"/>
              </a:rPr>
              <a:t>сферы</a:t>
            </a:r>
            <a:r>
              <a:rPr lang="fi-FI" sz="2000" dirty="0">
                <a:latin typeface="Calibri" panose="020F0502020204030204" pitchFamily="34" charset="0"/>
              </a:rPr>
              <a:t>.</a:t>
            </a:r>
            <a:endParaRPr sz="2000" dirty="0">
              <a:latin typeface="Calibri" panose="020F0502020204030204" pitchFamily="34" charset="0"/>
            </a:endParaRPr>
          </a:p>
          <a:p>
            <a:pPr marL="342900" indent="-342900">
              <a:lnSpc>
                <a:spcPct val="100000"/>
              </a:lnSpc>
              <a:buFont typeface="Arial" panose="020B0604020202020204" pitchFamily="34" charset="0"/>
              <a:buChar char="•"/>
            </a:pPr>
            <a:r>
              <a:rPr lang="fi-FI" sz="2400" dirty="0" err="1">
                <a:latin typeface="Calibri" panose="020F0502020204030204" pitchFamily="34" charset="0"/>
              </a:rPr>
              <a:t>Магистр</a:t>
            </a:r>
            <a:r>
              <a:rPr lang="fi-FI" sz="2400" dirty="0">
                <a:latin typeface="Calibri" panose="020F0502020204030204" pitchFamily="34" charset="0"/>
              </a:rPr>
              <a:t> </a:t>
            </a:r>
            <a:r>
              <a:rPr lang="fi-FI" sz="2400" dirty="0" err="1">
                <a:latin typeface="Calibri" panose="020F0502020204030204" pitchFamily="34" charset="0"/>
              </a:rPr>
              <a:t>социальной</a:t>
            </a:r>
            <a:r>
              <a:rPr lang="fi-FI" sz="2400" dirty="0">
                <a:latin typeface="Calibri" panose="020F0502020204030204" pitchFamily="34" charset="0"/>
              </a:rPr>
              <a:t> </a:t>
            </a:r>
            <a:r>
              <a:rPr lang="fi-FI" sz="2400" dirty="0" err="1">
                <a:latin typeface="Calibri" panose="020F0502020204030204" pitchFamily="34" charset="0"/>
              </a:rPr>
              <a:t>работы</a:t>
            </a:r>
            <a:r>
              <a:rPr lang="fi-FI" sz="2400" dirty="0">
                <a:latin typeface="Calibri" panose="020F0502020204030204" pitchFamily="34" charset="0"/>
              </a:rPr>
              <a:t> / </a:t>
            </a:r>
            <a:r>
              <a:rPr lang="fi-FI" sz="2400" dirty="0" err="1">
                <a:latin typeface="Calibri" panose="020F0502020204030204" pitchFamily="34" charset="0"/>
              </a:rPr>
              <a:t>Социальный</a:t>
            </a:r>
            <a:r>
              <a:rPr lang="fi-FI" sz="2400" dirty="0">
                <a:latin typeface="Calibri" panose="020F0502020204030204" pitchFamily="34" charset="0"/>
              </a:rPr>
              <a:t> </a:t>
            </a:r>
            <a:r>
              <a:rPr lang="fi-FI" sz="2400" dirty="0" err="1">
                <a:latin typeface="Calibri" panose="020F0502020204030204" pitchFamily="34" charset="0"/>
              </a:rPr>
              <a:t>работник</a:t>
            </a:r>
            <a:r>
              <a:rPr lang="fi-FI" sz="2400" dirty="0">
                <a:latin typeface="Calibri" panose="020F0502020204030204" pitchFamily="34" charset="0"/>
              </a:rPr>
              <a:t> (</a:t>
            </a:r>
            <a:r>
              <a:rPr lang="fi-FI" sz="2400" dirty="0" err="1">
                <a:latin typeface="Calibri" panose="020F0502020204030204" pitchFamily="34" charset="0"/>
              </a:rPr>
              <a:t>Высшее</a:t>
            </a:r>
            <a:r>
              <a:rPr lang="fi-FI" sz="2400" dirty="0">
                <a:latin typeface="Calibri" panose="020F0502020204030204" pitchFamily="34" charset="0"/>
              </a:rPr>
              <a:t> </a:t>
            </a:r>
            <a:r>
              <a:rPr lang="fi-FI" sz="2400" dirty="0" err="1">
                <a:latin typeface="Calibri" panose="020F0502020204030204" pitchFamily="34" charset="0"/>
              </a:rPr>
              <a:t>университетское</a:t>
            </a:r>
            <a:r>
              <a:rPr lang="fi-FI" sz="2400" dirty="0">
                <a:latin typeface="Calibri" panose="020F0502020204030204" pitchFamily="34" charset="0"/>
              </a:rPr>
              <a:t> </a:t>
            </a:r>
            <a:r>
              <a:rPr lang="fi-FI" sz="2400" dirty="0" err="1">
                <a:latin typeface="Calibri" panose="020F0502020204030204" pitchFamily="34" charset="0"/>
              </a:rPr>
              <a:t>образование</a:t>
            </a:r>
            <a:r>
              <a:rPr lang="fi-FI" sz="2400" dirty="0">
                <a:latin typeface="Calibri" panose="020F0502020204030204" pitchFamily="34" charset="0"/>
              </a:rPr>
              <a:t>) </a:t>
            </a:r>
            <a:r>
              <a:rPr lang="fi-FI" sz="2000" dirty="0" err="1">
                <a:latin typeface="Calibri" panose="020F0502020204030204" pitchFamily="34" charset="0"/>
              </a:rPr>
              <a:t>Время</a:t>
            </a:r>
            <a:r>
              <a:rPr lang="fi-FI" sz="2000" dirty="0">
                <a:latin typeface="Calibri" panose="020F0502020204030204" pitchFamily="34" charset="0"/>
              </a:rPr>
              <a:t> </a:t>
            </a:r>
            <a:r>
              <a:rPr lang="fi-FI" sz="2000" dirty="0" err="1">
                <a:latin typeface="Calibri" panose="020F0502020204030204" pitchFamily="34" charset="0"/>
              </a:rPr>
              <a:t>обучения</a:t>
            </a:r>
            <a:r>
              <a:rPr lang="fi-FI" sz="2000" dirty="0">
                <a:latin typeface="Calibri" panose="020F0502020204030204" pitchFamily="34" charset="0"/>
              </a:rPr>
              <a:t> 4-5 </a:t>
            </a:r>
            <a:r>
              <a:rPr lang="fi-FI" sz="2000" dirty="0" err="1">
                <a:latin typeface="Calibri" panose="020F0502020204030204" pitchFamily="34" charset="0"/>
              </a:rPr>
              <a:t>лет</a:t>
            </a:r>
            <a:r>
              <a:rPr lang="fi-FI" sz="2000" dirty="0">
                <a:latin typeface="Calibri" panose="020F0502020204030204" pitchFamily="34" charset="0"/>
              </a:rPr>
              <a:t>. </a:t>
            </a:r>
            <a:r>
              <a:rPr lang="fi-FI" sz="2000" dirty="0" err="1">
                <a:latin typeface="Calibri" panose="020F0502020204030204" pitchFamily="34" charset="0"/>
              </a:rPr>
              <a:t>Профессионал</a:t>
            </a:r>
            <a:r>
              <a:rPr lang="fi-FI" sz="2000" dirty="0">
                <a:latin typeface="Calibri" panose="020F0502020204030204" pitchFamily="34" charset="0"/>
              </a:rPr>
              <a:t> </a:t>
            </a:r>
            <a:r>
              <a:rPr lang="fi-FI" sz="2000" dirty="0" err="1">
                <a:latin typeface="Calibri" panose="020F0502020204030204" pitchFamily="34" charset="0"/>
              </a:rPr>
              <a:t>социальной</a:t>
            </a:r>
            <a:r>
              <a:rPr lang="fi-FI" sz="2000" dirty="0">
                <a:latin typeface="Calibri" panose="020F0502020204030204" pitchFamily="34" charset="0"/>
              </a:rPr>
              <a:t> </a:t>
            </a:r>
            <a:r>
              <a:rPr lang="fi-FI" sz="2000" dirty="0" err="1">
                <a:latin typeface="Calibri" panose="020F0502020204030204" pitchFamily="34" charset="0"/>
              </a:rPr>
              <a:t>сферы</a:t>
            </a:r>
            <a:r>
              <a:rPr lang="fi-FI" sz="2000" dirty="0">
                <a:latin typeface="Calibri" panose="020F0502020204030204" pitchFamily="34" charset="0"/>
              </a:rPr>
              <a:t>. </a:t>
            </a:r>
            <a:r>
              <a:rPr lang="fi-FI" sz="2000" dirty="0" err="1">
                <a:latin typeface="Calibri" panose="020F0502020204030204" pitchFamily="34" charset="0"/>
              </a:rPr>
              <a:t>Официальное</a:t>
            </a:r>
            <a:r>
              <a:rPr lang="fi-FI" sz="2000" dirty="0">
                <a:latin typeface="Calibri" panose="020F0502020204030204" pitchFamily="34" charset="0"/>
              </a:rPr>
              <a:t> </a:t>
            </a:r>
            <a:r>
              <a:rPr lang="fi-FI" sz="2000" dirty="0" err="1">
                <a:latin typeface="Calibri" panose="020F0502020204030204" pitchFamily="34" charset="0"/>
              </a:rPr>
              <a:t>право</a:t>
            </a:r>
            <a:r>
              <a:rPr lang="fi-FI" sz="2000" dirty="0">
                <a:latin typeface="Calibri" panose="020F0502020204030204" pitchFamily="34" charset="0"/>
              </a:rPr>
              <a:t> </a:t>
            </a:r>
            <a:r>
              <a:rPr lang="fi-FI" sz="2000" dirty="0" err="1">
                <a:latin typeface="Calibri" panose="020F0502020204030204" pitchFamily="34" charset="0"/>
              </a:rPr>
              <a:t>работать</a:t>
            </a:r>
            <a:r>
              <a:rPr lang="fi-FI" sz="2000" dirty="0">
                <a:latin typeface="Calibri" panose="020F0502020204030204" pitchFamily="34" charset="0"/>
              </a:rPr>
              <a:t> </a:t>
            </a:r>
            <a:r>
              <a:rPr lang="fi-FI" sz="2000" dirty="0" err="1">
                <a:latin typeface="Calibri" panose="020F0502020204030204" pitchFamily="34" charset="0"/>
              </a:rPr>
              <a:t>социальным</a:t>
            </a:r>
            <a:r>
              <a:rPr lang="fi-FI" sz="2000" dirty="0">
                <a:latin typeface="Calibri" panose="020F0502020204030204" pitchFamily="34" charset="0"/>
              </a:rPr>
              <a:t> </a:t>
            </a:r>
            <a:r>
              <a:rPr lang="fi-FI" sz="2000" dirty="0" err="1">
                <a:latin typeface="Calibri" panose="020F0502020204030204" pitchFamily="34" charset="0"/>
              </a:rPr>
              <a:t>работником</a:t>
            </a:r>
            <a:r>
              <a:rPr lang="fi-FI" sz="2000" dirty="0">
                <a:latin typeface="Calibri" panose="020F0502020204030204" pitchFamily="34" charset="0"/>
              </a:rPr>
              <a:t>.</a:t>
            </a:r>
            <a:endParaRPr sz="2000" dirty="0">
              <a:latin typeface="Calibri" panose="020F0502020204030204" pitchFamily="34" charset="0"/>
            </a:endParaRPr>
          </a:p>
        </p:txBody>
      </p:sp>
    </p:spTree>
    <p:extLst>
      <p:ext uri="{BB962C8B-B14F-4D97-AF65-F5344CB8AC3E}">
        <p14:creationId xmlns:p14="http://schemas.microsoft.com/office/powerpoint/2010/main" val="75642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43472" y="188640"/>
            <a:ext cx="8423380" cy="720080"/>
          </a:xfrm>
        </p:spPr>
        <p:txBody>
          <a:bodyPr/>
          <a:lstStyle/>
          <a:p>
            <a:pPr algn="ctr"/>
            <a:r>
              <a:rPr lang="ru-RU" dirty="0"/>
              <a:t>Детская и семейная политика</a:t>
            </a:r>
            <a:endParaRPr lang="fi-FI" dirty="0"/>
          </a:p>
        </p:txBody>
      </p:sp>
      <p:sp>
        <p:nvSpPr>
          <p:cNvPr id="3" name="Sisällön paikkamerkki 2"/>
          <p:cNvSpPr>
            <a:spLocks noGrp="1"/>
          </p:cNvSpPr>
          <p:nvPr>
            <p:ph idx="1"/>
          </p:nvPr>
        </p:nvSpPr>
        <p:spPr>
          <a:xfrm>
            <a:off x="623392" y="1268760"/>
            <a:ext cx="4968552" cy="4680520"/>
          </a:xfrm>
        </p:spPr>
        <p:txBody>
          <a:bodyPr>
            <a:normAutofit/>
          </a:bodyPr>
          <a:lstStyle/>
          <a:p>
            <a:pPr>
              <a:spcBef>
                <a:spcPts val="0"/>
              </a:spcBef>
              <a:spcAft>
                <a:spcPts val="1800"/>
              </a:spcAft>
            </a:pPr>
            <a:r>
              <a:rPr lang="ru-RU" sz="2800" dirty="0"/>
              <a:t>Системные меры для содействия благополучию детей и семей</a:t>
            </a:r>
            <a:endParaRPr lang="fi-FI" sz="2800" dirty="0"/>
          </a:p>
          <a:p>
            <a:pPr>
              <a:spcBef>
                <a:spcPts val="0"/>
              </a:spcBef>
              <a:spcAft>
                <a:spcPts val="1800"/>
              </a:spcAft>
            </a:pPr>
            <a:r>
              <a:rPr lang="ru-RU" sz="2800" dirty="0"/>
              <a:t>Социальные пособия и социальное обеспечение</a:t>
            </a:r>
            <a:endParaRPr lang="fi-FI" sz="2800" dirty="0"/>
          </a:p>
          <a:p>
            <a:pPr>
              <a:spcBef>
                <a:spcPts val="0"/>
              </a:spcBef>
              <a:spcAft>
                <a:spcPts val="1800"/>
              </a:spcAft>
            </a:pPr>
            <a:r>
              <a:rPr lang="ru-RU" sz="2800" dirty="0"/>
              <a:t>Услуги</a:t>
            </a:r>
            <a:endParaRPr lang="fi-FI" sz="2800" dirty="0"/>
          </a:p>
          <a:p>
            <a:pPr>
              <a:spcBef>
                <a:spcPts val="0"/>
              </a:spcBef>
              <a:spcAft>
                <a:spcPts val="1800"/>
              </a:spcAft>
            </a:pPr>
            <a:r>
              <a:rPr lang="ru-RU" sz="2800" dirty="0"/>
              <a:t>Совмещение работы и семьи</a:t>
            </a:r>
            <a:endParaRPr lang="fi-FI" sz="2800" dirty="0"/>
          </a:p>
        </p:txBody>
      </p:sp>
      <p:sp>
        <p:nvSpPr>
          <p:cNvPr id="4" name="Päivämäärän paikkamerkki 3"/>
          <p:cNvSpPr>
            <a:spLocks noGrp="1"/>
          </p:cNvSpPr>
          <p:nvPr>
            <p:ph type="dt" sz="half" idx="10"/>
          </p:nvPr>
        </p:nvSpPr>
        <p:spPr/>
        <p:txBody>
          <a:bodyPr/>
          <a:lstStyle/>
          <a:p>
            <a:fld id="{3167E61A-5471-4CD8-AA94-257FF67221ED}" type="datetime1">
              <a:rPr lang="fi-FI" smtClean="0"/>
              <a:pPr/>
              <a:t>30.10.2017</a:t>
            </a:fld>
            <a:endParaRPr lang="fi-FI" dirty="0"/>
          </a:p>
        </p:txBody>
      </p:sp>
      <p:sp>
        <p:nvSpPr>
          <p:cNvPr id="5" name="Alatunnisteen paikkamerkki 4"/>
          <p:cNvSpPr>
            <a:spLocks noGrp="1"/>
          </p:cNvSpPr>
          <p:nvPr>
            <p:ph type="ftr" sz="quarter" idx="11"/>
          </p:nvPr>
        </p:nvSpPr>
        <p:spPr/>
        <p:txBody>
          <a:bodyPr/>
          <a:lstStyle/>
          <a:p>
            <a:r>
              <a:rPr lang="fi-FI"/>
              <a:t>Etunimi Sukunimi</a:t>
            </a:r>
            <a:endParaRPr lang="fi-FI" dirty="0"/>
          </a:p>
        </p:txBody>
      </p:sp>
      <p:pic>
        <p:nvPicPr>
          <p:cNvPr id="25604" name="Picture 4" descr="http://sva-mama.ru/sites/default/files/820_21_0.jpg"/>
          <p:cNvPicPr>
            <a:picLocks noChangeAspect="1" noChangeArrowheads="1"/>
          </p:cNvPicPr>
          <p:nvPr/>
        </p:nvPicPr>
        <p:blipFill>
          <a:blip r:embed="rId2" cstate="print"/>
          <a:srcRect/>
          <a:stretch>
            <a:fillRect/>
          </a:stretch>
        </p:blipFill>
        <p:spPr bwMode="auto">
          <a:xfrm>
            <a:off x="5536928" y="1304296"/>
            <a:ext cx="6344170" cy="3929270"/>
          </a:xfrm>
          <a:prstGeom prst="rect">
            <a:avLst/>
          </a:prstGeom>
          <a:noFill/>
        </p:spPr>
      </p:pic>
    </p:spTree>
    <p:extLst>
      <p:ext uri="{BB962C8B-B14F-4D97-AF65-F5344CB8AC3E}">
        <p14:creationId xmlns:p14="http://schemas.microsoft.com/office/powerpoint/2010/main" val="407945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639616" y="188640"/>
            <a:ext cx="6716419" cy="779136"/>
          </a:xfrm>
        </p:spPr>
        <p:txBody>
          <a:bodyPr>
            <a:noAutofit/>
          </a:bodyPr>
          <a:lstStyle/>
          <a:p>
            <a:pPr algn="ctr"/>
            <a:r>
              <a:rPr lang="ru-RU" dirty="0"/>
              <a:t>Содействие благополучию</a:t>
            </a:r>
            <a:endParaRPr lang="fi-FI" dirty="0"/>
          </a:p>
        </p:txBody>
      </p:sp>
      <p:graphicFrame>
        <p:nvGraphicFramePr>
          <p:cNvPr id="7" name="Таблица 6"/>
          <p:cNvGraphicFramePr>
            <a:graphicFrameLocks noGrp="1"/>
          </p:cNvGraphicFramePr>
          <p:nvPr>
            <p:extLst/>
          </p:nvPr>
        </p:nvGraphicFramePr>
        <p:xfrm>
          <a:off x="0" y="980728"/>
          <a:ext cx="12192000" cy="585205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gridCol w="4064000">
                  <a:extLst>
                    <a:ext uri="{9D8B030D-6E8A-4147-A177-3AD203B41FA5}">
                      <a16:colId xmlns:a16="http://schemas.microsoft.com/office/drawing/2014/main" xmlns="" val="20002"/>
                    </a:ext>
                  </a:extLst>
                </a:gridCol>
              </a:tblGrid>
              <a:tr h="385881">
                <a:tc>
                  <a:txBody>
                    <a:bodyPr/>
                    <a:lstStyle/>
                    <a:p>
                      <a:pPr algn="ctr"/>
                      <a:r>
                        <a:rPr lang="ru-RU" dirty="0">
                          <a:latin typeface="+mj-lt"/>
                        </a:rPr>
                        <a:t>Уровень общества</a:t>
                      </a:r>
                      <a:endParaRPr lang="fi-FI" dirty="0">
                        <a:latin typeface="+mj-lt"/>
                      </a:endParaRPr>
                    </a:p>
                  </a:txBody>
                  <a:tcPr/>
                </a:tc>
                <a:tc>
                  <a:txBody>
                    <a:bodyPr/>
                    <a:lstStyle/>
                    <a:p>
                      <a:pPr algn="ctr"/>
                      <a:r>
                        <a:rPr lang="ru-RU" dirty="0">
                          <a:latin typeface="+mj-lt"/>
                        </a:rPr>
                        <a:t>Уровень сообщества</a:t>
                      </a:r>
                      <a:endParaRPr lang="fi-FI" dirty="0">
                        <a:latin typeface="+mj-lt"/>
                      </a:endParaRPr>
                    </a:p>
                  </a:txBody>
                  <a:tcPr/>
                </a:tc>
                <a:tc>
                  <a:txBody>
                    <a:bodyPr/>
                    <a:lstStyle/>
                    <a:p>
                      <a:pPr algn="ctr"/>
                      <a:r>
                        <a:rPr lang="ru-RU" dirty="0">
                          <a:latin typeface="+mj-lt"/>
                        </a:rPr>
                        <a:t>Индивидуальный уровень</a:t>
                      </a:r>
                      <a:endParaRPr lang="fi-FI" dirty="0">
                        <a:latin typeface="+mj-lt"/>
                      </a:endParaRPr>
                    </a:p>
                  </a:txBody>
                  <a:tcPr/>
                </a:tc>
                <a:extLst>
                  <a:ext uri="{0D108BD9-81ED-4DB2-BD59-A6C34878D82A}">
                    <a16:rowId xmlns:a16="http://schemas.microsoft.com/office/drawing/2014/main" xmlns="" val="10000"/>
                  </a:ext>
                </a:extLst>
              </a:tr>
              <a:tr h="1522377">
                <a:tc>
                  <a:txBody>
                    <a:bodyPr/>
                    <a:lstStyle/>
                    <a:p>
                      <a:pPr marL="0" indent="179388">
                        <a:spcAft>
                          <a:spcPts val="1200"/>
                        </a:spcAft>
                        <a:buFont typeface="Arial" pitchFamily="34" charset="0"/>
                        <a:buChar char="•"/>
                      </a:pPr>
                      <a:r>
                        <a:rPr lang="ru-RU" dirty="0"/>
                        <a:t>Нормативные инструменты управления</a:t>
                      </a:r>
                      <a:endParaRPr lang="fi-FI" dirty="0"/>
                    </a:p>
                    <a:p>
                      <a:pPr marL="0" indent="179388">
                        <a:buFont typeface="Courier New" pitchFamily="49" charset="0"/>
                        <a:buChar char="o"/>
                      </a:pPr>
                      <a:r>
                        <a:rPr lang="ru-RU" dirty="0"/>
                        <a:t>План благополучия</a:t>
                      </a:r>
                      <a:r>
                        <a:rPr lang="fi-FI" dirty="0"/>
                        <a:t> </a:t>
                      </a:r>
                    </a:p>
                    <a:p>
                      <a:endParaRPr lang="ru-RU" dirty="0"/>
                    </a:p>
                  </a:txBody>
                  <a:tcPr anchor="ctr"/>
                </a:tc>
                <a:tc>
                  <a:txBody>
                    <a:bodyPr/>
                    <a:lstStyle/>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kern="1200" dirty="0">
                          <a:solidFill>
                            <a:schemeClr val="dk1"/>
                          </a:solidFill>
                          <a:latin typeface="+mn-lt"/>
                          <a:ea typeface="+mn-ea"/>
                          <a:cs typeface="+mn-cs"/>
                        </a:rPr>
                        <a:t>Помощь, поддержка и консультация для всего населения</a:t>
                      </a:r>
                      <a:endParaRPr lang="ru-RU" dirty="0"/>
                    </a:p>
                  </a:txBody>
                  <a:tcPr anchor="ctr"/>
                </a:tc>
                <a:tc>
                  <a:txBody>
                    <a:bodyPr/>
                    <a:lstStyle/>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kern="1200" dirty="0">
                          <a:solidFill>
                            <a:schemeClr val="dk1"/>
                          </a:solidFill>
                          <a:latin typeface="+mn-lt"/>
                          <a:ea typeface="+mn-ea"/>
                          <a:cs typeface="+mn-cs"/>
                        </a:rPr>
                        <a:t>Поддержка повседневной жизни детей и семей, учитывая их точку зрения, предоставляя возможность быть услышанными</a:t>
                      </a:r>
                      <a:endParaRPr lang="fi-FI" sz="1800" kern="1200" dirty="0">
                        <a:solidFill>
                          <a:schemeClr val="dk1"/>
                        </a:solidFill>
                        <a:latin typeface="+mn-lt"/>
                        <a:ea typeface="+mn-ea"/>
                        <a:cs typeface="+mn-cs"/>
                      </a:endParaRPr>
                    </a:p>
                    <a:p>
                      <a:endParaRPr lang="ru-RU" dirty="0"/>
                    </a:p>
                  </a:txBody>
                  <a:tcPr anchor="ctr"/>
                </a:tc>
                <a:extLst>
                  <a:ext uri="{0D108BD9-81ED-4DB2-BD59-A6C34878D82A}">
                    <a16:rowId xmlns:a16="http://schemas.microsoft.com/office/drawing/2014/main" xmlns="" val="10001"/>
                  </a:ext>
                </a:extLst>
              </a:tr>
              <a:tr h="1163503">
                <a:tc>
                  <a:txBody>
                    <a:bodyPr/>
                    <a:lstStyle/>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a:t>Другие действия имеющие влияние на стабилизацию жизненных условий</a:t>
                      </a:r>
                      <a:endParaRPr lang="fi-FI" dirty="0"/>
                    </a:p>
                    <a:p>
                      <a:endParaRPr lang="ru-RU" dirty="0"/>
                    </a:p>
                  </a:txBody>
                  <a:tcPr anchor="ctr"/>
                </a:tc>
                <a:tc>
                  <a:txBody>
                    <a:bodyPr/>
                    <a:lstStyle/>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a:solidFill>
                            <a:srgbClr val="89A400"/>
                          </a:solidFill>
                        </a:rPr>
                        <a:t>Целевая программа поддержки благосостояния</a:t>
                      </a:r>
                      <a:r>
                        <a:rPr lang="fi-FI" baseline="0" dirty="0">
                          <a:solidFill>
                            <a:srgbClr val="89A400"/>
                          </a:solidFill>
                        </a:rPr>
                        <a:t> </a:t>
                      </a:r>
                      <a:r>
                        <a:rPr lang="ru-RU" dirty="0">
                          <a:solidFill>
                            <a:srgbClr val="89A400"/>
                          </a:solidFill>
                        </a:rPr>
                        <a:t>семей и детей</a:t>
                      </a:r>
                      <a:endParaRPr lang="fi-FI" dirty="0">
                        <a:solidFill>
                          <a:srgbClr val="89A400"/>
                        </a:solidFill>
                      </a:endParaRPr>
                    </a:p>
                    <a:p>
                      <a:pPr>
                        <a:buFont typeface="Arial" pitchFamily="34" charset="0"/>
                        <a:buChar char="•"/>
                      </a:pPr>
                      <a:endParaRPr lang="ru-RU" dirty="0">
                        <a:solidFill>
                          <a:srgbClr val="89A400"/>
                        </a:solidFill>
                      </a:endParaRPr>
                    </a:p>
                  </a:txBody>
                  <a:tcPr anchor="ctr"/>
                </a:tc>
                <a:tc>
                  <a:txBody>
                    <a:bodyPr/>
                    <a:lstStyle/>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a:solidFill>
                            <a:srgbClr val="89A400"/>
                          </a:solidFill>
                        </a:rPr>
                        <a:t>Возможность на получение индивидуальной поддержки или других услуг, исходя из потребности</a:t>
                      </a:r>
                    </a:p>
                  </a:txBody>
                  <a:tcPr anchor="ctr"/>
                </a:tc>
                <a:extLst>
                  <a:ext uri="{0D108BD9-81ED-4DB2-BD59-A6C34878D82A}">
                    <a16:rowId xmlns:a16="http://schemas.microsoft.com/office/drawing/2014/main" xmlns="" val="10002"/>
                  </a:ext>
                </a:extLst>
              </a:tr>
              <a:tr h="951486">
                <a:tc>
                  <a:txBody>
                    <a:bodyPr/>
                    <a:lstStyle/>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a:t>Развитие гражданского уровня</a:t>
                      </a:r>
                      <a:endParaRPr lang="fi-FI" dirty="0"/>
                    </a:p>
                    <a:p>
                      <a:endParaRPr lang="ru-RU" dirty="0"/>
                    </a:p>
                  </a:txBody>
                  <a:tcPr anchor="ctr"/>
                </a:tc>
                <a:tc>
                  <a:txBody>
                    <a:bodyPr/>
                    <a:lstStyle/>
                    <a:p>
                      <a:pPr marL="0" marR="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a:t>Действия направленные на закрепление или улучшение ситуации целевых групп</a:t>
                      </a:r>
                      <a:endParaRPr lang="fi-FI" dirty="0"/>
                    </a:p>
                  </a:txBody>
                  <a:tcPr anchor="ctr"/>
                </a:tc>
                <a:tc>
                  <a:txBody>
                    <a:bodyPr/>
                    <a:lstStyle/>
                    <a:p>
                      <a:pPr marL="0" indent="179388">
                        <a:buFont typeface="Arial" pitchFamily="34" charset="0"/>
                        <a:buChar char="•"/>
                      </a:pPr>
                      <a:r>
                        <a:rPr lang="ru-RU" dirty="0"/>
                        <a:t>Поддержка в группах</a:t>
                      </a:r>
                      <a:endParaRPr lang="fi-FI" dirty="0"/>
                    </a:p>
                  </a:txBody>
                  <a:tcPr anchor="ctr"/>
                </a:tc>
                <a:extLst>
                  <a:ext uri="{0D108BD9-81ED-4DB2-BD59-A6C34878D82A}">
                    <a16:rowId xmlns:a16="http://schemas.microsoft.com/office/drawing/2014/main" xmlns="" val="10003"/>
                  </a:ext>
                </a:extLst>
              </a:tr>
              <a:tr h="385881">
                <a:tc>
                  <a:txBody>
                    <a:bodyPr/>
                    <a:lstStyle/>
                    <a:p>
                      <a:pPr marL="0" marR="0" indent="179388"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ru-RU" dirty="0">
                          <a:solidFill>
                            <a:srgbClr val="89A400"/>
                          </a:solidFill>
                        </a:rPr>
                        <a:t>Детский бюджет</a:t>
                      </a:r>
                    </a:p>
                  </a:txBody>
                  <a:tcPr anchor="ctr"/>
                </a:tc>
                <a:tc>
                  <a:txBody>
                    <a:bodyPr/>
                    <a:lstStyle/>
                    <a:p>
                      <a:endParaRPr lang="ru-RU"/>
                    </a:p>
                  </a:txBody>
                  <a:tcPr anchor="ctr"/>
                </a:tc>
                <a:tc>
                  <a:txBody>
                    <a:bodyPr/>
                    <a:lstStyle/>
                    <a:p>
                      <a:endParaRPr lang="ru-RU" dirty="0"/>
                    </a:p>
                  </a:txBody>
                  <a:tcPr anchor="ctr"/>
                </a:tc>
                <a:extLst>
                  <a:ext uri="{0D108BD9-81ED-4DB2-BD59-A6C34878D82A}">
                    <a16:rowId xmlns:a16="http://schemas.microsoft.com/office/drawing/2014/main" xmlns="" val="10004"/>
                  </a:ext>
                </a:extLst>
              </a:tr>
              <a:tr h="1442927">
                <a:tc>
                  <a:txBody>
                    <a:bodyPr/>
                    <a:lstStyle/>
                    <a:p>
                      <a:pPr marL="0" indent="179388">
                        <a:buFont typeface="Arial" pitchFamily="34" charset="0"/>
                        <a:buChar char="•"/>
                      </a:pPr>
                      <a:r>
                        <a:rPr lang="ru-RU" dirty="0"/>
                        <a:t>Пособия по социальному обеспечению </a:t>
                      </a:r>
                    </a:p>
                  </a:txBody>
                  <a:tcPr anchor="ctr"/>
                </a:tc>
                <a:tc>
                  <a:txBody>
                    <a:bodyPr/>
                    <a:lstStyle/>
                    <a:p>
                      <a:endParaRPr lang="ru-RU" dirty="0"/>
                    </a:p>
                  </a:txBody>
                  <a:tcPr anchor="ctr"/>
                </a:tc>
                <a:tc>
                  <a:txBody>
                    <a:bodyPr/>
                    <a:lstStyle/>
                    <a:p>
                      <a:endParaRPr lang="ru-RU" dirty="0"/>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661304366"/>
      </p:ext>
    </p:extLst>
  </p:cSld>
  <p:clrMapOvr>
    <a:masterClrMapping/>
  </p:clrMapOvr>
</p:sld>
</file>

<file path=ppt/theme/theme1.xml><?xml version="1.0" encoding="utf-8"?>
<a:theme xmlns:a="http://schemas.openxmlformats.org/drawingml/2006/main" name="LSKL">
  <a:themeElements>
    <a:clrScheme name="LSKL-väripaletti">
      <a:dk1>
        <a:srgbClr val="030303"/>
      </a:dk1>
      <a:lt1>
        <a:srgbClr val="FFFFFF"/>
      </a:lt1>
      <a:dk2>
        <a:srgbClr val="777777"/>
      </a:dk2>
      <a:lt2>
        <a:srgbClr val="FFFFFF"/>
      </a:lt2>
      <a:accent1>
        <a:srgbClr val="00798F"/>
      </a:accent1>
      <a:accent2>
        <a:srgbClr val="A5DEE9"/>
      </a:accent2>
      <a:accent3>
        <a:srgbClr val="AF35AE"/>
      </a:accent3>
      <a:accent4>
        <a:srgbClr val="FFB000"/>
      </a:accent4>
      <a:accent5>
        <a:srgbClr val="9DBD00"/>
      </a:accent5>
      <a:accent6>
        <a:srgbClr val="CF0202"/>
      </a:accent6>
      <a:hlink>
        <a:srgbClr val="139FBA"/>
      </a:hlink>
      <a:folHlink>
        <a:srgbClr val="A5DEE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SKL-powerpoint_mallipohja" id="{090A1B1A-1A73-4244-BC85-81DADA61D468}" vid="{F036C46A-AD17-4922-A67C-0394A818D36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LSKL-powerpoint_mallipohja</Template>
  <TotalTime>1819</TotalTime>
  <Words>1986</Words>
  <Application>Microsoft Office PowerPoint</Application>
  <PresentationFormat>Широкоэкранный</PresentationFormat>
  <Paragraphs>305</Paragraphs>
  <Slides>29</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ＭＳ Ｐゴシック</vt:lpstr>
      <vt:lpstr>Arial</vt:lpstr>
      <vt:lpstr>Calibri</vt:lpstr>
      <vt:lpstr>Cambria</vt:lpstr>
      <vt:lpstr>Courier New</vt:lpstr>
      <vt:lpstr>Times New Roman</vt:lpstr>
      <vt:lpstr>Wingdings</vt:lpstr>
      <vt:lpstr>LSKL</vt:lpstr>
      <vt:lpstr>    Система социального обеспечения и Защита прав детей в Финляндии Юлия Куокканен  </vt:lpstr>
      <vt:lpstr>Центральный союз защиты детей </vt:lpstr>
      <vt:lpstr>В Финляндии</vt:lpstr>
      <vt:lpstr>Презентация PowerPoint</vt:lpstr>
      <vt:lpstr>Модель государства всеобщего благосостояния (социальное государство) </vt:lpstr>
      <vt:lpstr>Презентация PowerPoint</vt:lpstr>
      <vt:lpstr>Презентация PowerPoint</vt:lpstr>
      <vt:lpstr>Детская и семейная политика</vt:lpstr>
      <vt:lpstr>Содействие благополучию</vt:lpstr>
      <vt:lpstr>Как ребенок становится в центре детской и семейной политики?</vt:lpstr>
      <vt:lpstr>Проблемы системы и качества социальных услуг</vt:lpstr>
      <vt:lpstr>Мнения детей о социальных услугах</vt:lpstr>
      <vt:lpstr>Презентация PowerPoint</vt:lpstr>
      <vt:lpstr>Цель реформы:  Среда, благоприятная для детей, на уровне муниципалитетов и субъектов (доброжелательная к детям)</vt:lpstr>
      <vt:lpstr>Интеграция услуг для семей с детьми </vt:lpstr>
      <vt:lpstr> Реформа: среда, доброжелательная к детям </vt:lpstr>
      <vt:lpstr>Показатели эффективности программ 2017 &gt; 2019 &gt; 2025</vt:lpstr>
      <vt:lpstr>Презентация PowerPoint</vt:lpstr>
      <vt:lpstr>Презентация PowerPoint</vt:lpstr>
      <vt:lpstr>Презентация PowerPoint</vt:lpstr>
      <vt:lpstr>  Индивидуальные меры защиты  ребенка и семьи  </vt:lpstr>
      <vt:lpstr> Меры амбулаторной социальной поддержки  </vt:lpstr>
      <vt:lpstr>  Установление замещающей опеки  </vt:lpstr>
      <vt:lpstr>Формы замещающей опеки</vt:lpstr>
      <vt:lpstr>Последующее  сопровождение</vt:lpstr>
      <vt:lpstr>Clients in community-based child welfare interventions and children and young people placed outside the home in 1996–2015*</vt:lpstr>
      <vt:lpstr> Индивидуальные меры защиты ребенка и семьи (1996-2014) Количество детей и подростков получивших поддержку от служб защиты детей, а так же помещенных вне семьи (Включая все формы помещения; экстренное отобрание максимально 30 + 30 дней и тд.)  </vt:lpstr>
      <vt:lpstr>Презентация PowerPoint</vt:lpstr>
      <vt:lpstr>Презентация PowerPoint</vt:lpstr>
    </vt:vector>
  </TitlesOfParts>
  <Company>Lastensuojelun Keskusliitto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социального обеспечения и Защита прав детей в Финляндии Юлия Куокканен</dc:title>
  <dc:creator>Julia Kuokkanen</dc:creator>
  <cp:lastModifiedBy>Благотворительный Фонд Ключ</cp:lastModifiedBy>
  <cp:revision>19</cp:revision>
  <cp:lastPrinted>2016-04-17T13:26:54Z</cp:lastPrinted>
  <dcterms:created xsi:type="dcterms:W3CDTF">2017-09-18T07:42:53Z</dcterms:created>
  <dcterms:modified xsi:type="dcterms:W3CDTF">2017-10-30T08:03:46Z</dcterms:modified>
</cp:coreProperties>
</file>